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429" r:id="rId3"/>
    <p:sldId id="406" r:id="rId4"/>
    <p:sldId id="327" r:id="rId5"/>
    <p:sldId id="408" r:id="rId6"/>
    <p:sldId id="407" r:id="rId7"/>
    <p:sldId id="391" r:id="rId8"/>
    <p:sldId id="409" r:id="rId9"/>
    <p:sldId id="411" r:id="rId10"/>
    <p:sldId id="306" r:id="rId11"/>
    <p:sldId id="410" r:id="rId12"/>
    <p:sldId id="412" r:id="rId13"/>
    <p:sldId id="413" r:id="rId14"/>
    <p:sldId id="414" r:id="rId15"/>
    <p:sldId id="415" r:id="rId16"/>
    <p:sldId id="416" r:id="rId17"/>
    <p:sldId id="421" r:id="rId18"/>
    <p:sldId id="430" r:id="rId19"/>
    <p:sldId id="42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80" d="100"/>
          <a:sy n="80" d="100"/>
        </p:scale>
        <p:origin x="-179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1BC8C-D891-49A5-86B9-C16534234378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86B10-C51E-413D-BBFB-C26721BFF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74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7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0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31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4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5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3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7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3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1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6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0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92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3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9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5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 userDrawn="1"/>
        </p:nvCxnSpPr>
        <p:spPr>
          <a:xfrm>
            <a:off x="214282" y="500042"/>
            <a:ext cx="8501122" cy="1588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" name="Immagine 5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5786454"/>
            <a:ext cx="7739960" cy="62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1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DF4F-E6B7-4A87-A41F-0A981D875B9A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78E74-6B1A-4F77-AEB8-8799E40DE9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3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BD90B-2EAF-4491-84AE-35B6B730779C}" type="datetimeFigureOut">
              <a:rPr lang="it-IT" smtClean="0"/>
              <a:t>19/02/2018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B4AC5-248F-4D73-8555-51F2D0DFDB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5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3391"/>
            <a:ext cx="2873375" cy="194151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Immagin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08719"/>
            <a:ext cx="2232248" cy="1656184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016" y="2708920"/>
            <a:ext cx="8856984" cy="25875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PSR 2014/2020  sottomisura  16.1  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Azione 2 Fase di Gestione del GO e realizzazione del piano di attività</a:t>
            </a:r>
            <a:endParaRPr lang="it-IT" sz="3200" b="1" dirty="0" smtClean="0">
              <a:solidFill>
                <a:srgbClr val="FF0000"/>
              </a:solidFill>
            </a:endParaRPr>
          </a:p>
          <a:p>
            <a:pPr algn="ctr"/>
            <a:endParaRPr lang="it-IT" sz="2000" b="1" u="sng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</a:rPr>
              <a:t>BANDO</a:t>
            </a:r>
            <a:endParaRPr lang="it-IT" altLang="it-IT" b="1" dirty="0" smtClean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</a:pPr>
            <a:endParaRPr lang="it-IT" altLang="it-IT" sz="1800" b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6926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 riguardanti il settore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forestale</a:t>
            </a:r>
            <a:r>
              <a:rPr 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prodotti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</a:t>
            </a:r>
            <a:r>
              <a:rPr 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rientranti nell’Allegato 1 del </a:t>
            </a:r>
            <a:r>
              <a:rPr lang="it-IT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Trattato </a:t>
            </a:r>
            <a:r>
              <a:rPr lang="it-IT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(pane pasta birra energie rinnovabili)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83768" y="44624"/>
            <a:ext cx="417646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Intensità aiuto e massimali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1619508"/>
            <a:ext cx="360040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A. </a:t>
            </a:r>
            <a:r>
              <a:rPr lang="it-IT" dirty="0" smtClean="0"/>
              <a:t>REGIME DI AIUTO di STATO</a:t>
            </a: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82108"/>
              </p:ext>
            </p:extLst>
          </p:nvPr>
        </p:nvGraphicFramePr>
        <p:xfrm>
          <a:off x="371475" y="2060848"/>
          <a:ext cx="8304981" cy="219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4301"/>
                <a:gridCol w="3064703"/>
                <a:gridCol w="305597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ln>
                            <a:noFill/>
                          </a:ln>
                        </a:rPr>
                        <a:t>Tipologie</a:t>
                      </a:r>
                      <a:r>
                        <a:rPr lang="it-IT" b="1" baseline="0" dirty="0" smtClean="0">
                          <a:ln>
                            <a:noFill/>
                          </a:ln>
                        </a:rPr>
                        <a:t> spesa</a:t>
                      </a:r>
                      <a:endParaRPr lang="it-IT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n>
                            <a:noFill/>
                          </a:ln>
                        </a:rPr>
                        <a:t>Settore forestale</a:t>
                      </a:r>
                      <a:endParaRPr lang="it-IT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>
                          <a:ln>
                            <a:noFill/>
                          </a:ln>
                        </a:rPr>
                        <a:t>Prodotti </a:t>
                      </a:r>
                      <a:r>
                        <a:rPr lang="it-IT" b="1" dirty="0" smtClean="0">
                          <a:ln>
                            <a:noFill/>
                          </a:ln>
                        </a:rPr>
                        <a:t>fuori Allegato I</a:t>
                      </a:r>
                      <a:endParaRPr lang="it-IT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ln>
                            <a:noFill/>
                          </a:ln>
                        </a:rPr>
                        <a:t>Spese relative ai punti 2, 3, 4 dei costi diretti del bando</a:t>
                      </a:r>
                      <a:endParaRPr lang="it-I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 smtClean="0">
                          <a:ln>
                            <a:noFill/>
                          </a:ln>
                        </a:rPr>
                        <a:t>100%</a:t>
                      </a:r>
                      <a:r>
                        <a:rPr lang="it-IT" baseline="0" dirty="0" smtClean="0">
                          <a:ln>
                            <a:noFill/>
                          </a:ln>
                        </a:rPr>
                        <a:t> se </a:t>
                      </a:r>
                      <a:r>
                        <a:rPr lang="it-IT" sz="1800" dirty="0" smtClean="0">
                          <a:ln>
                            <a:noFill/>
                          </a:ln>
                        </a:rPr>
                        <a:t>sostenute da un Ente di Ricerca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 smtClean="0">
                          <a:ln>
                            <a:noFill/>
                          </a:ln>
                        </a:rPr>
                        <a:t>50% se sostenute da altri soggetti</a:t>
                      </a:r>
                      <a:endParaRPr lang="it-I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dirty="0" smtClean="0">
                          <a:ln>
                            <a:noFill/>
                          </a:ln>
                        </a:rPr>
                        <a:t>20%</a:t>
                      </a:r>
                      <a:r>
                        <a:rPr lang="it-IT" baseline="0" dirty="0" smtClean="0">
                          <a:ln>
                            <a:noFill/>
                          </a:ln>
                        </a:rPr>
                        <a:t> se </a:t>
                      </a:r>
                      <a:r>
                        <a:rPr lang="it-IT" sz="1800" dirty="0" smtClean="0">
                          <a:ln>
                            <a:noFill/>
                          </a:ln>
                        </a:rPr>
                        <a:t>sostenute da </a:t>
                      </a:r>
                      <a:r>
                        <a:rPr lang="it-IT" sz="1800" dirty="0" smtClean="0">
                          <a:ln>
                            <a:noFill/>
                          </a:ln>
                        </a:rPr>
                        <a:t>micro</a:t>
                      </a:r>
                      <a:r>
                        <a:rPr lang="it-IT" sz="1800" baseline="0" dirty="0" smtClean="0">
                          <a:ln>
                            <a:noFill/>
                          </a:ln>
                        </a:rPr>
                        <a:t> e piccole imprese</a:t>
                      </a:r>
                      <a:endParaRPr lang="it-IT" sz="1800" dirty="0" smtClean="0">
                        <a:ln>
                          <a:noFill/>
                        </a:ln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 smtClean="0">
                          <a:ln>
                            <a:noFill/>
                          </a:ln>
                        </a:rPr>
                        <a:t>10% se sostenute da medie imprese</a:t>
                      </a:r>
                      <a:endParaRPr lang="it-I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noFill/>
                          </a:ln>
                        </a:rPr>
                        <a:t>Tutte</a:t>
                      </a:r>
                      <a:r>
                        <a:rPr lang="it-IT" baseline="0" dirty="0" smtClean="0">
                          <a:ln>
                            <a:noFill/>
                          </a:ln>
                        </a:rPr>
                        <a:t> le altre tipologie di spesa</a:t>
                      </a:r>
                      <a:endParaRPr lang="it-I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noFill/>
                          </a:ln>
                        </a:rPr>
                        <a:t>100%</a:t>
                      </a:r>
                      <a:endParaRPr lang="it-I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n>
                            <a:noFill/>
                          </a:ln>
                        </a:rPr>
                        <a:t>50%</a:t>
                      </a:r>
                      <a:endParaRPr lang="it-IT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591780" y="4653136"/>
            <a:ext cx="396044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B</a:t>
            </a:r>
            <a:r>
              <a:rPr lang="it-IT" b="1" dirty="0" smtClean="0"/>
              <a:t>. </a:t>
            </a:r>
            <a:r>
              <a:rPr lang="it-IT" dirty="0" smtClean="0"/>
              <a:t>REGIME DI AIUTO «De </a:t>
            </a:r>
            <a:r>
              <a:rPr lang="it-IT" dirty="0" err="1" smtClean="0"/>
              <a:t>minimis</a:t>
            </a:r>
            <a:r>
              <a:rPr lang="it-IT" dirty="0" smtClean="0"/>
              <a:t>»</a:t>
            </a:r>
            <a:endParaRPr lang="it-IT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4194"/>
              </p:ext>
            </p:extLst>
          </p:nvPr>
        </p:nvGraphicFramePr>
        <p:xfrm>
          <a:off x="1259632" y="5174794"/>
          <a:ext cx="6552728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5272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b="0" dirty="0" smtClean="0">
                          <a:ln>
                            <a:noFill/>
                          </a:ln>
                        </a:rPr>
                        <a:t>€</a:t>
                      </a:r>
                      <a:r>
                        <a:rPr lang="it-IT" b="0" baseline="0" dirty="0" smtClean="0">
                          <a:ln>
                            <a:noFill/>
                          </a:ln>
                        </a:rPr>
                        <a:t> 200.000 massimo cumulati nell’ultimo triennio per singolo partner</a:t>
                      </a:r>
                      <a:endParaRPr lang="it-IT" b="0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Avanti o successivo 8">
            <a:hlinkClick r:id="rId2" action="ppaction://hlinksldjump" highlightClick="1"/>
          </p:cNvPr>
          <p:cNvSpPr/>
          <p:nvPr/>
        </p:nvSpPr>
        <p:spPr>
          <a:xfrm>
            <a:off x="2123728" y="3758600"/>
            <a:ext cx="360040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8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758632"/>
              </p:ext>
            </p:extLst>
          </p:nvPr>
        </p:nvGraphicFramePr>
        <p:xfrm>
          <a:off x="214282" y="1505566"/>
          <a:ext cx="8750206" cy="4155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1680"/>
                <a:gridCol w="1088526"/>
              </a:tblGrid>
              <a:tr h="42341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CRITERI DI SELEZIONE E PESI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PESO %</a:t>
                      </a:r>
                      <a:endParaRPr lang="it-IT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8479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A - Rispondenza </a:t>
                      </a:r>
                      <a:r>
                        <a:rPr lang="it-IT" sz="1400" dirty="0">
                          <a:effectLst/>
                        </a:rPr>
                        <a:t>del progetto agli obiettivi individuati dal PSR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15%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3284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B - Grado </a:t>
                      </a:r>
                      <a:r>
                        <a:rPr lang="it-IT" sz="1400" dirty="0">
                          <a:effectLst/>
                        </a:rPr>
                        <a:t>di completezza e corrispondenza della composizione del GO in funzione delle attività da realizzare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15%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341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C - Capacità </a:t>
                      </a:r>
                      <a:r>
                        <a:rPr lang="it-IT" sz="1400" dirty="0">
                          <a:effectLst/>
                        </a:rPr>
                        <a:t>organizzativa e gestionale del G.O.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5%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341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D</a:t>
                      </a:r>
                      <a:r>
                        <a:rPr lang="it-IT" sz="1400" baseline="0" dirty="0" smtClean="0">
                          <a:effectLst/>
                        </a:rPr>
                        <a:t> - </a:t>
                      </a:r>
                      <a:r>
                        <a:rPr lang="it-IT" sz="1400" dirty="0" smtClean="0">
                          <a:effectLst/>
                        </a:rPr>
                        <a:t>Grado </a:t>
                      </a:r>
                      <a:r>
                        <a:rPr lang="it-IT" sz="1400" dirty="0">
                          <a:effectLst/>
                        </a:rPr>
                        <a:t>di innovazione tecnico-scientifica della proposta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2</a:t>
                      </a:r>
                      <a:r>
                        <a:rPr lang="it-IT" sz="1800" dirty="0" smtClean="0">
                          <a:effectLst/>
                        </a:rPr>
                        <a:t>5</a:t>
                      </a:r>
                      <a:r>
                        <a:rPr lang="it-IT" sz="1800" dirty="0">
                          <a:effectLst/>
                        </a:rPr>
                        <a:t>%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3284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E - Connessione </a:t>
                      </a:r>
                      <a:r>
                        <a:rPr lang="it-IT" sz="1400" dirty="0">
                          <a:effectLst/>
                        </a:rPr>
                        <a:t>del progetto ad un progetto di filiera, ad un accordo agroambientale o ad una strategia di sviluppo locale di un PIL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10%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341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F -</a:t>
                      </a:r>
                      <a:r>
                        <a:rPr lang="it-IT" sz="1400" baseline="0" dirty="0" smtClean="0">
                          <a:effectLst/>
                        </a:rPr>
                        <a:t> </a:t>
                      </a:r>
                      <a:r>
                        <a:rPr lang="it-IT" sz="1400" dirty="0" smtClean="0">
                          <a:effectLst/>
                        </a:rPr>
                        <a:t>Ampiezza </a:t>
                      </a:r>
                      <a:r>
                        <a:rPr lang="it-IT" sz="1400" dirty="0">
                          <a:effectLst/>
                        </a:rPr>
                        <a:t>della platea di soggetti potenzialmente interessati ai risultati dell’attività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effectLst/>
                        </a:rPr>
                        <a:t>10%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23410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dirty="0" smtClean="0">
                          <a:effectLst/>
                        </a:rPr>
                        <a:t>G - Qualità </a:t>
                      </a:r>
                      <a:r>
                        <a:rPr lang="it-IT" sz="1400" dirty="0">
                          <a:effectLst/>
                        </a:rPr>
                        <a:t>ed entità delle azioni di divulgazione dei risultati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 smtClean="0">
                          <a:effectLst/>
                        </a:rPr>
                        <a:t>5%</a:t>
                      </a:r>
                      <a:endParaRPr lang="it-IT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2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effectLst/>
                        </a:rPr>
                        <a:t>H – Progetti che prevedono</a:t>
                      </a:r>
                      <a:r>
                        <a:rPr lang="it-IT" sz="1400" baseline="0" dirty="0" smtClean="0">
                          <a:effectLst/>
                        </a:rPr>
                        <a:t> investimenti nel cratere sismico, funzionali all’innovazione, da parte di aziende agricole e di trasformazione</a:t>
                      </a:r>
                      <a:endParaRPr lang="it-IT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44450" marR="44450" marT="0" marB="0" anchor="ctr"/>
                </a:tc>
              </a:tr>
              <a:tr h="239539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effectLst/>
                        </a:rPr>
                        <a:t>TOTALE</a:t>
                      </a:r>
                      <a:endParaRPr lang="it-IT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 smtClean="0">
                          <a:effectLst/>
                        </a:rPr>
                        <a:t>100%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899592" y="766322"/>
            <a:ext cx="161708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Commissione di valutazione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23928" y="713478"/>
            <a:ext cx="292747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Valutazione qualitativa attribuzione punteggi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>
            <a:off x="2696185" y="886510"/>
            <a:ext cx="977280" cy="29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203848" y="44624"/>
            <a:ext cx="2903897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Criteri di selezione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136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79512" y="1010345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Atto costitutivo </a:t>
            </a:r>
            <a:r>
              <a:rPr lang="it-IT" dirty="0" smtClean="0"/>
              <a:t>dell’aggregazione (scrittura privata autenticata) o dichiarazione congiunta ai sensi del </a:t>
            </a:r>
            <a:r>
              <a:rPr lang="it-IT" dirty="0"/>
              <a:t>DPR </a:t>
            </a:r>
            <a:r>
              <a:rPr lang="it-IT" dirty="0" smtClean="0"/>
              <a:t>445/2000 dei legali rappresentanti dei </a:t>
            </a:r>
            <a:r>
              <a:rPr lang="it-IT" dirty="0"/>
              <a:t>soggetti </a:t>
            </a:r>
            <a:r>
              <a:rPr lang="it-IT" dirty="0" smtClean="0"/>
              <a:t>partecipanti contenente </a:t>
            </a:r>
            <a:r>
              <a:rPr lang="it-IT" dirty="0"/>
              <a:t>l’indicazione del soggetto cui sarà conferito il mandato (soggetto capofila</a:t>
            </a:r>
            <a:r>
              <a:rPr lang="it-IT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Accordo di cooperazione;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Regolamento interno</a:t>
            </a:r>
            <a:r>
              <a:rPr lang="it-IT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Formulario</a:t>
            </a:r>
            <a:r>
              <a:rPr lang="it-IT" dirty="0" smtClean="0"/>
              <a:t> di progetto;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Prospetto spesa del </a:t>
            </a:r>
            <a:r>
              <a:rPr lang="it-IT" b="1" dirty="0" smtClean="0"/>
              <a:t>personale</a:t>
            </a:r>
            <a:r>
              <a:rPr lang="it-IT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smtClean="0"/>
              <a:t>Dichiarazione </a:t>
            </a:r>
            <a:r>
              <a:rPr lang="it-IT" b="1" dirty="0" smtClean="0"/>
              <a:t>De </a:t>
            </a:r>
            <a:r>
              <a:rPr lang="it-IT" b="1" dirty="0" err="1" smtClean="0"/>
              <a:t>Minimis</a:t>
            </a:r>
            <a:r>
              <a:rPr lang="it-IT" b="1" dirty="0"/>
              <a:t> </a:t>
            </a:r>
            <a:r>
              <a:rPr lang="it-IT" dirty="0" smtClean="0"/>
              <a:t>(se ricorre) (POTREBBE ESSERE RICHIESTA ANCHE PRIMA DELLA CONCESSIONE);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 smtClean="0"/>
              <a:t>Preventivi</a:t>
            </a:r>
            <a:r>
              <a:rPr lang="it-IT" dirty="0" smtClean="0"/>
              <a:t> o dichiarazione di esclusività.</a:t>
            </a:r>
            <a:endParaRPr lang="it-IT" dirty="0"/>
          </a:p>
        </p:txBody>
      </p:sp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143919" y="4466729"/>
            <a:ext cx="3708001" cy="1319379"/>
            <a:chOff x="5537200" y="2266950"/>
            <a:chExt cx="3248775" cy="1296988"/>
          </a:xfrm>
        </p:grpSpPr>
        <p:sp>
          <p:nvSpPr>
            <p:cNvPr id="8" name="CasellaDiTesto 12"/>
            <p:cNvSpPr txBox="1">
              <a:spLocks noChangeArrowheads="1"/>
            </p:cNvSpPr>
            <p:nvPr/>
          </p:nvSpPr>
          <p:spPr bwMode="auto">
            <a:xfrm>
              <a:off x="7019926" y="2653505"/>
              <a:ext cx="1766049" cy="332808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it-IT" altLang="it-IT" sz="1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accordo </a:t>
              </a:r>
              <a:r>
                <a:rPr lang="it-IT" altLang="it-IT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 partner</a:t>
              </a:r>
            </a:p>
          </p:txBody>
        </p:sp>
        <p:pic>
          <p:nvPicPr>
            <p:cNvPr id="9" name="Picture 4" descr="http://www.adorare.it/omino_accord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200" y="2266950"/>
              <a:ext cx="1482725" cy="1296988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asellaDiTesto 9"/>
          <p:cNvSpPr txBox="1"/>
          <p:nvPr/>
        </p:nvSpPr>
        <p:spPr>
          <a:xfrm>
            <a:off x="755576" y="44624"/>
            <a:ext cx="762494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Documentazione da allegare alla domanda di aiuto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4420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373867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E’ possibile presentare </a:t>
            </a:r>
            <a:r>
              <a:rPr lang="it-IT" sz="1600" b="1" u="sng" dirty="0" smtClean="0"/>
              <a:t>una</a:t>
            </a:r>
            <a:r>
              <a:rPr lang="it-IT" sz="1600" b="1" dirty="0" smtClean="0"/>
              <a:t> </a:t>
            </a:r>
            <a:r>
              <a:rPr lang="it-IT" sz="1600" b="1" dirty="0"/>
              <a:t>richiesta</a:t>
            </a:r>
            <a:r>
              <a:rPr lang="it-IT" sz="1600" dirty="0"/>
              <a:t> di variante al progetto approvato </a:t>
            </a:r>
            <a:r>
              <a:rPr lang="it-IT" sz="1600" b="1" dirty="0"/>
              <a:t>per ogni annualità</a:t>
            </a:r>
            <a:r>
              <a:rPr lang="it-IT" sz="1600" dirty="0"/>
              <a:t>. In tale limite non va considerata la variante per cambio di beneficiario e dei </a:t>
            </a:r>
            <a:r>
              <a:rPr lang="it-IT" sz="1600" dirty="0" err="1" smtClean="0"/>
              <a:t>partners</a:t>
            </a:r>
            <a:r>
              <a:rPr lang="it-IT" sz="1600" dirty="0" smtClean="0"/>
              <a:t>.</a:t>
            </a:r>
            <a:r>
              <a:rPr lang="it-IT" sz="1600" i="1" dirty="0"/>
              <a:t> </a:t>
            </a:r>
            <a:r>
              <a:rPr lang="it-IT" sz="1600" i="1" dirty="0" smtClean="0"/>
              <a:t>(</a:t>
            </a:r>
            <a:r>
              <a:rPr lang="it-IT" sz="1600" i="1" u="sng" dirty="0" smtClean="0"/>
              <a:t>Variazione </a:t>
            </a:r>
            <a:r>
              <a:rPr lang="it-IT" sz="1600" i="1" u="sng" dirty="0"/>
              <a:t>composizione </a:t>
            </a:r>
            <a:r>
              <a:rPr lang="it-IT" sz="1600" i="1" u="sng" dirty="0" smtClean="0"/>
              <a:t>partenariato</a:t>
            </a:r>
            <a:r>
              <a:rPr lang="it-IT" sz="1600" i="1" dirty="0" smtClean="0"/>
              <a:t>)</a:t>
            </a:r>
            <a:endParaRPr lang="it-IT" sz="1600" dirty="0" smtClean="0"/>
          </a:p>
          <a:p>
            <a:r>
              <a:rPr lang="it-IT" sz="1600" b="1" dirty="0" smtClean="0"/>
              <a:t>Variante:</a:t>
            </a:r>
            <a:endParaRPr lang="it-IT" sz="16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1600" dirty="0"/>
              <a:t>modifiche delle tipologie di operazioni approvate, che non incidono sull’assegnazione dei punteggi effettuata dalla commissione di valutazione;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600" dirty="0"/>
              <a:t>tutte le modifiche del quadro economico originario consistenti in spostamenti di risorse tra le diverse tipologie di spesa previste al par. 5.2.1 e tra i diversi partner superiori complessivamente al 10% del valore totale della spesa ammessa.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516340" y="4398203"/>
            <a:ext cx="695282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dirty="0"/>
              <a:t>Si specifica che </a:t>
            </a:r>
            <a:r>
              <a:rPr lang="it-IT" sz="1600" b="1" u="sng" dirty="0"/>
              <a:t>non sono </a:t>
            </a:r>
            <a:r>
              <a:rPr lang="it-IT" sz="1600" b="1" u="sng" dirty="0" smtClean="0"/>
              <a:t>ammissibili</a:t>
            </a:r>
            <a:r>
              <a:rPr lang="it-IT" sz="1600" dirty="0" smtClean="0"/>
              <a:t> varianti </a:t>
            </a:r>
            <a:r>
              <a:rPr lang="it-IT" sz="1600" dirty="0"/>
              <a:t>al progetto approvato che vanno a modificare elementi e/o parametri che incidono sull’assegnazione dei punteggi effettuata dalla Commissione di Valutazione.</a:t>
            </a:r>
          </a:p>
        </p:txBody>
      </p:sp>
      <p:pic>
        <p:nvPicPr>
          <p:cNvPr id="5" name="Picture 3" descr="C:\Users\andrea_fattorini\Desktop\NGOCIA~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8130"/>
          <a:stretch/>
        </p:blipFill>
        <p:spPr bwMode="auto">
          <a:xfrm>
            <a:off x="6516216" y="1879236"/>
            <a:ext cx="2539683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699792" y="49686"/>
            <a:ext cx="3419872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Variazioni progettuali</a:t>
            </a:r>
          </a:p>
        </p:txBody>
      </p:sp>
    </p:spTree>
    <p:extLst>
      <p:ext uri="{BB962C8B-B14F-4D97-AF65-F5344CB8AC3E}">
        <p14:creationId xmlns:p14="http://schemas.microsoft.com/office/powerpoint/2010/main" val="39570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paola_staffolani\Desktop\qiBXb5M5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53863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79512" y="1142211"/>
            <a:ext cx="8784976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C00000"/>
                </a:solidFill>
              </a:rPr>
              <a:t>Non è prevista l’erogazione di anticipi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r>
              <a:rPr lang="it-IT" b="1" dirty="0" smtClean="0"/>
              <a:t>Per il SAL </a:t>
            </a:r>
            <a:r>
              <a:rPr lang="it-IT" dirty="0" smtClean="0"/>
              <a:t>è </a:t>
            </a:r>
            <a:r>
              <a:rPr lang="it-IT" dirty="0"/>
              <a:t>possibile presentare richieste di liquidazione dell’aiuto su Stato Avanzamento Lavori: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u="sng" dirty="0"/>
              <a:t>al raggiungimento di almeno il </a:t>
            </a:r>
            <a:r>
              <a:rPr lang="it-IT" b="1" u="sng" dirty="0"/>
              <a:t>30%</a:t>
            </a:r>
            <a:r>
              <a:rPr lang="it-IT" u="sng" dirty="0"/>
              <a:t> del contributo totale richiesto;</a:t>
            </a:r>
            <a:endParaRPr lang="it-IT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t-IT" u="sng" dirty="0"/>
              <a:t>a conclusione di ciascuna annualità di progetto</a:t>
            </a:r>
            <a:r>
              <a:rPr lang="it-IT" dirty="0"/>
              <a:t>.</a:t>
            </a:r>
            <a:r>
              <a:rPr lang="it-IT" u="sng" dirty="0"/>
              <a:t> </a:t>
            </a:r>
            <a:r>
              <a:rPr lang="it-IT" u="sng" dirty="0" smtClean="0"/>
              <a:t>(anche inferiore al 30%)</a:t>
            </a:r>
          </a:p>
          <a:p>
            <a:pPr lvl="0"/>
            <a:endParaRPr lang="it-IT" dirty="0"/>
          </a:p>
          <a:p>
            <a:r>
              <a:rPr lang="it-IT" dirty="0"/>
              <a:t>Per le richieste di SAL </a:t>
            </a:r>
            <a:r>
              <a:rPr lang="it-IT" u="sng" dirty="0"/>
              <a:t>non</a:t>
            </a:r>
            <a:r>
              <a:rPr lang="it-IT" dirty="0"/>
              <a:t> è necessaria la presentazione della polizza </a:t>
            </a:r>
            <a:r>
              <a:rPr lang="it-IT" dirty="0" err="1"/>
              <a:t>fidejussoria</a:t>
            </a:r>
            <a:r>
              <a:rPr lang="it-IT" dirty="0"/>
              <a:t>. </a:t>
            </a:r>
          </a:p>
          <a:p>
            <a:r>
              <a:rPr lang="it-IT" dirty="0"/>
              <a:t>E’ possibile erogare acconti fino all’ </a:t>
            </a:r>
            <a:r>
              <a:rPr lang="it-IT" b="1" dirty="0"/>
              <a:t>80%</a:t>
            </a:r>
            <a:r>
              <a:rPr lang="it-IT" dirty="0"/>
              <a:t> dell’importo dell’aiuto totale concesso.</a:t>
            </a:r>
            <a:r>
              <a:rPr lang="it-IT" strike="sngStrike" dirty="0"/>
              <a:t> 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1778174" y="4382571"/>
            <a:ext cx="679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Per il Saldo </a:t>
            </a:r>
            <a:r>
              <a:rPr lang="it-IT" dirty="0" smtClean="0"/>
              <a:t>la domanda deve essere presentata</a:t>
            </a:r>
            <a:r>
              <a:rPr lang="it-IT" b="1" dirty="0" smtClean="0"/>
              <a:t> entro </a:t>
            </a:r>
            <a:r>
              <a:rPr lang="it-IT" b="1" dirty="0"/>
              <a:t>e non oltre i 3 mesi </a:t>
            </a:r>
            <a:r>
              <a:rPr lang="it-IT" dirty="0"/>
              <a:t>successivi la conclusione del progetto.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051720" y="44624"/>
            <a:ext cx="5400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Stato </a:t>
            </a:r>
            <a:r>
              <a:rPr lang="it-IT" sz="2400" b="1" dirty="0"/>
              <a:t>Avanzamento Lavori e </a:t>
            </a:r>
            <a:r>
              <a:rPr lang="it-IT" sz="2400" b="1" dirty="0" smtClean="0"/>
              <a:t>Saldo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2483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8084" y="910461"/>
            <a:ext cx="82478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REALIZZAZIONE PROGETTO (ATTIVITA’)</a:t>
            </a:r>
            <a:endParaRPr lang="it-IT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/>
              <a:t>È </a:t>
            </a:r>
            <a:r>
              <a:rPr lang="it-IT" sz="2000" dirty="0"/>
              <a:t>possibile richiedere n. 3 proroghe motivate per un periodo massimo </a:t>
            </a:r>
            <a:r>
              <a:rPr lang="it-IT" sz="2000" dirty="0" smtClean="0"/>
              <a:t>complessivo di </a:t>
            </a:r>
            <a:r>
              <a:rPr lang="it-IT" sz="2000" b="1" dirty="0"/>
              <a:t>12 mesi</a:t>
            </a:r>
            <a:r>
              <a:rPr lang="it-IT" sz="2000" dirty="0"/>
              <a:t> per l’intero progetto, indicando: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/>
              <a:t>i motivi che hanno determinato il ritardo;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sz="2000" dirty="0"/>
              <a:t>il nuovo cronoprogramma degli interventi</a:t>
            </a:r>
            <a:r>
              <a:rPr lang="it-IT" sz="2000" dirty="0" smtClean="0"/>
              <a:t>.</a:t>
            </a:r>
          </a:p>
          <a:p>
            <a:pPr lvl="0"/>
            <a:endParaRPr lang="it-IT" sz="2000" dirty="0"/>
          </a:p>
        </p:txBody>
      </p:sp>
      <p:pic>
        <p:nvPicPr>
          <p:cNvPr id="4" name="Picture 12" descr="C:\Users\paola_staffolani\Desktop\qiBXb5M5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01869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FrancescoGobbi\Google Drive\assam\innovation broker\logo\Simbolo_InnovaMarch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6489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48084" y="4654877"/>
            <a:ext cx="808024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Inizio attività </a:t>
            </a:r>
            <a:r>
              <a:rPr lang="it-IT" dirty="0" smtClean="0"/>
              <a:t>E’ possibile dal giorno dopo presentazione della domanda, in ogni caso non successivamente a due mesi dalla comunicazione finanziabilità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15007"/>
            <a:ext cx="158417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Proroghe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789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28813" y="1556792"/>
            <a:ext cx="6912768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/>
              <a:t>Comunicazione </a:t>
            </a:r>
            <a:r>
              <a:rPr lang="it-IT" sz="2000" b="1" dirty="0" smtClean="0"/>
              <a:t>inizio</a:t>
            </a:r>
            <a:r>
              <a:rPr lang="it-IT" sz="2000" dirty="0" smtClean="0"/>
              <a:t> </a:t>
            </a:r>
            <a:r>
              <a:rPr lang="it-IT" sz="2000" b="1" dirty="0" smtClean="0"/>
              <a:t>lavori</a:t>
            </a:r>
            <a:r>
              <a:rPr lang="it-IT" sz="2000" dirty="0" smtClean="0"/>
              <a:t> entro 1 mese dall’avvio del progetto e comunque entro 2 mesi dalla finanziabilità;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/>
              <a:t>Comunicazione del </a:t>
            </a:r>
            <a:r>
              <a:rPr lang="it-IT" sz="2000" b="1" dirty="0" smtClean="0"/>
              <a:t>calendario</a:t>
            </a:r>
            <a:r>
              <a:rPr lang="it-IT" sz="2000" dirty="0" smtClean="0"/>
              <a:t> delle azioni informative e divulgative almeno 5 giorni prima dell’attività;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/>
              <a:t>Invio della </a:t>
            </a:r>
            <a:r>
              <a:rPr lang="it-IT" sz="2000" b="1" dirty="0" smtClean="0"/>
              <a:t>relazione tecnica </a:t>
            </a:r>
            <a:r>
              <a:rPr lang="it-IT" sz="2000" dirty="0" smtClean="0"/>
              <a:t>illustrativa delle attività svolte al termine di ciascuna annualità di progetto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b="1" dirty="0"/>
              <a:t>Erogare</a:t>
            </a:r>
            <a:r>
              <a:rPr lang="it-IT" sz="2000" dirty="0"/>
              <a:t> le somme spettanti </a:t>
            </a:r>
            <a:r>
              <a:rPr lang="it-IT" sz="2000" b="1" dirty="0"/>
              <a:t>a ciascun partner </a:t>
            </a:r>
            <a:r>
              <a:rPr lang="it-IT" sz="2000" dirty="0" smtClean="0"/>
              <a:t>entro 30 giorni dall’accredito e </a:t>
            </a:r>
            <a:r>
              <a:rPr lang="it-IT" sz="2000" dirty="0"/>
              <a:t>trasmettere alla regione Marche la documentazione attestante il </a:t>
            </a:r>
            <a:r>
              <a:rPr lang="it-IT" sz="2000" dirty="0" smtClean="0"/>
              <a:t>pagamen</a:t>
            </a:r>
            <a:r>
              <a:rPr lang="it-IT" sz="2000" dirty="0"/>
              <a:t>to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" y="2349164"/>
            <a:ext cx="1837184" cy="183718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707904" y="44624"/>
            <a:ext cx="143080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Obblighi</a:t>
            </a:r>
          </a:p>
        </p:txBody>
      </p:sp>
    </p:spTree>
    <p:extLst>
      <p:ext uri="{BB962C8B-B14F-4D97-AF65-F5344CB8AC3E}">
        <p14:creationId xmlns:p14="http://schemas.microsoft.com/office/powerpoint/2010/main" val="12988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3768" y="44624"/>
            <a:ext cx="367240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Informazione e pubblicità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836712"/>
            <a:ext cx="237626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Obblighi informativi: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412776"/>
            <a:ext cx="835292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Collocare almeno un </a:t>
            </a:r>
            <a:r>
              <a:rPr lang="it-IT" b="1" dirty="0" smtClean="0"/>
              <a:t>poster</a:t>
            </a:r>
            <a:r>
              <a:rPr lang="it-IT" dirty="0" smtClean="0"/>
              <a:t> con informazioni sull’operazione in luogo visibile al pubblico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2134597"/>
            <a:ext cx="835292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Se investimento supera </a:t>
            </a:r>
            <a:r>
              <a:rPr lang="it-IT" b="1" dirty="0" smtClean="0"/>
              <a:t>€ 50.000 </a:t>
            </a:r>
            <a:r>
              <a:rPr lang="it-IT" dirty="0" smtClean="0"/>
              <a:t>il capofila e/o partner espone una </a:t>
            </a:r>
            <a:r>
              <a:rPr lang="it-IT" b="1" dirty="0" smtClean="0"/>
              <a:t>targa</a:t>
            </a:r>
            <a:r>
              <a:rPr lang="it-IT" dirty="0" smtClean="0"/>
              <a:t> informativa con indicazioni sul progetto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915652"/>
            <a:ext cx="10801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Sito web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3347700"/>
            <a:ext cx="10801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Social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3779748"/>
            <a:ext cx="15121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Pubblicazioni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4222829"/>
            <a:ext cx="223224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Locandine seminari e convegni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4942909"/>
            <a:ext cx="29523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Altre azioni di informazione e comunicazione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95936" y="3729806"/>
            <a:ext cx="424847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Chiaro riferimento alla misura e all’obiettivo dell’operazione, mettendo in evidenza il sostegno finanziario dell’Unione</a:t>
            </a:r>
            <a:endParaRPr lang="it-IT" dirty="0"/>
          </a:p>
        </p:txBody>
      </p:sp>
      <p:sp>
        <p:nvSpPr>
          <p:cNvPr id="12" name="Freccia in giù 11"/>
          <p:cNvSpPr/>
          <p:nvPr/>
        </p:nvSpPr>
        <p:spPr>
          <a:xfrm>
            <a:off x="5508104" y="4786119"/>
            <a:ext cx="612068" cy="875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chiusa 12"/>
          <p:cNvSpPr/>
          <p:nvPr/>
        </p:nvSpPr>
        <p:spPr>
          <a:xfrm>
            <a:off x="3491880" y="2915652"/>
            <a:ext cx="432048" cy="257022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7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egione.marche.it/portals/0/PSR/panorama%20verso%20il%20Monte%20S.%20Vicino%20con%20Cupramontana%20sullo%20sf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" y="1124744"/>
            <a:ext cx="89165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843808" y="1124744"/>
            <a:ext cx="347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dell’attenzione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20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paola_staffolani\Desktop\qiBXb5M5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85267"/>
            <a:ext cx="12858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835697" y="1425550"/>
            <a:ext cx="689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Rinsaldare i nessi tra agricoltura, silvicoltura, produzione alimentare e ricerca e innovazione, sostenendo la gestione dei Gruppi Operativi (GO) del Partenariato Europeo dell’Innovazione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51521" y="2708920"/>
            <a:ext cx="8575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Attività/azioni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600" b="1" dirty="0" smtClean="0"/>
              <a:t>sviluppo </a:t>
            </a:r>
            <a:r>
              <a:rPr lang="it-IT" sz="1600" b="1" dirty="0"/>
              <a:t>sperimentale di nuovi prodotti, processi, pratiche, tecnologie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applicazione di tecnologie, tecniche, pratiche in situazioni nuove e loro eventuale adattamento, in particolare: test volti a validare un processo/tecnologia/pratica, collaudi di prodotti, processi, pratiche, tecnologie;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attività dimostrative ossia sessioni pratiche che rappresentano la parte finale del processo di controllo/test e validazione di una tecnologia, processo, ecc. che vanno ad illustrare;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600" b="1" dirty="0"/>
              <a:t>divulgazione dei risultati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779912" y="591071"/>
            <a:ext cx="144016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Obiettivi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828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570" y="1412776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 della sottomisura sono i 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Gruppi Operativi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(GO) del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5138"/>
            <a:ext cx="1584176" cy="1227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2479" y="2876169"/>
            <a:ext cx="8924323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/>
              <a:t>Il GO deve essere composto da almeno </a:t>
            </a:r>
            <a:r>
              <a:rPr lang="it-IT" sz="1600" b="1" dirty="0" smtClean="0"/>
              <a:t>due soggetti </a:t>
            </a:r>
            <a:r>
              <a:rPr lang="it-IT" sz="1600" dirty="0" smtClean="0"/>
              <a:t>che rappresentano le </a:t>
            </a:r>
            <a:r>
              <a:rPr lang="it-IT" sz="1600" b="1" dirty="0" smtClean="0"/>
              <a:t>3 tipologie </a:t>
            </a:r>
            <a:r>
              <a:rPr lang="it-IT" sz="1600" dirty="0" smtClean="0"/>
              <a:t>di seguito descritte: </a:t>
            </a:r>
          </a:p>
          <a:p>
            <a:pPr algn="just"/>
            <a:endParaRPr lang="it-IT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Imprenditori </a:t>
            </a:r>
            <a:r>
              <a:rPr lang="it-IT" sz="1600" dirty="0"/>
              <a:t>agricoli </a:t>
            </a:r>
            <a:r>
              <a:rPr lang="it-IT" sz="1600" dirty="0" smtClean="0"/>
              <a:t>e/o del settore agroalimentare e/o </a:t>
            </a:r>
            <a:r>
              <a:rPr lang="it-IT" sz="1600" dirty="0"/>
              <a:t>forestali (in forma individuale o associata</a:t>
            </a:r>
            <a:r>
              <a:rPr lang="it-IT" sz="1600" dirty="0" smtClean="0"/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it-IT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Soggetto operante nel campo della </a:t>
            </a:r>
            <a:r>
              <a:rPr lang="it-IT" sz="1600" b="1" dirty="0" smtClean="0">
                <a:solidFill>
                  <a:srgbClr val="FF0000"/>
                </a:solidFill>
              </a:rPr>
              <a:t>ricerca e sperimentazione agricola e/o forestale</a:t>
            </a:r>
            <a:r>
              <a:rPr lang="it-IT" sz="1600" dirty="0" smtClean="0"/>
              <a:t>;</a:t>
            </a:r>
          </a:p>
          <a:p>
            <a:pPr algn="just"/>
            <a:endParaRPr lang="it-IT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Soggetto operante nel campo del trasferimento di conoscenze e informazione di cui alla Misura 1 e/o di consulenza di cui alla misura 2, sempre del settore agricolo/forestale.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663079"/>
            <a:ext cx="187220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Destinatari</a:t>
            </a:r>
            <a:endParaRPr lang="it-IT" sz="2400" b="1" dirty="0"/>
          </a:p>
        </p:txBody>
      </p:sp>
      <p:sp>
        <p:nvSpPr>
          <p:cNvPr id="9" name="Rettangolo 8"/>
          <p:cNvSpPr/>
          <p:nvPr/>
        </p:nvSpPr>
        <p:spPr>
          <a:xfrm>
            <a:off x="89646" y="2070140"/>
            <a:ext cx="707464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CAPOFILA: impresa agricola/forestale/agroalimentare in forma singola o associata</a:t>
            </a:r>
          </a:p>
        </p:txBody>
      </p:sp>
    </p:spTree>
    <p:extLst>
      <p:ext uri="{BB962C8B-B14F-4D97-AF65-F5344CB8AC3E}">
        <p14:creationId xmlns:p14="http://schemas.microsoft.com/office/powerpoint/2010/main" val="8393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11449"/>
            <a:ext cx="1584176" cy="12277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27460" y="1484784"/>
            <a:ext cx="690134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Altre imprese, anche non agricole, agroalimentari e forestali, di produzione, di trasformazione e commercializzazione;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/>
              <a:t>E</a:t>
            </a:r>
            <a:r>
              <a:rPr lang="it-IT" sz="1600" dirty="0" smtClean="0"/>
              <a:t>nti di ricerca non esclusivamente operanti nel campo della ricerca e sperimentazione agricola e/o forestale;</a:t>
            </a:r>
            <a:endParaRPr lang="it-IT" sz="16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Erogatori di servizi pubblici e/o privati (di base, specializzati e di supporto tecnico), altri </a:t>
            </a:r>
            <a:r>
              <a:rPr lang="it-IT" sz="1600" dirty="0"/>
              <a:t>soggetti del settore agroalimentare, dei territori rurali e della società civile, comprese le organizzazioni non governative, gli “</a:t>
            </a:r>
            <a:r>
              <a:rPr lang="it-IT" sz="1600" dirty="0" err="1"/>
              <a:t>innovation</a:t>
            </a:r>
            <a:r>
              <a:rPr lang="it-IT" sz="1600" dirty="0"/>
              <a:t> </a:t>
            </a:r>
            <a:r>
              <a:rPr lang="it-IT" sz="1600" dirty="0" smtClean="0"/>
              <a:t>broker“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707904" y="663079"/>
            <a:ext cx="1872208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Destinatari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12474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Possono inoltre partecipare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4077072"/>
            <a:ext cx="8809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Per i progetti del settore forestale il GO deve essere composto da almeno 2 soggetti di cui 1 appartenente al settore forestale e l’altro al settore agricolo/forestale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87009" y="5157192"/>
            <a:ext cx="857868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 di aggregazione</a:t>
            </a:r>
            <a:r>
              <a:rPr lang="it-IT" dirty="0" smtClean="0"/>
              <a:t>: Associazioni Temporanee di Impresa ATI, ATS e RTI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02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51520" y="692696"/>
            <a:ext cx="84178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u="sng" dirty="0"/>
              <a:t>A. Costi di esercizio della </a:t>
            </a:r>
            <a:r>
              <a:rPr lang="it-IT" sz="1400" b="1" i="1" u="sng" dirty="0" smtClean="0"/>
              <a:t>cooperazione (</a:t>
            </a:r>
            <a:r>
              <a:rPr lang="it-IT" sz="1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it-IT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  <a:r>
              <a: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0"/>
            <a:r>
              <a:rPr lang="it-IT" sz="1400" dirty="0"/>
              <a:t>Costi di funzionamento e gestione del Gruppo </a:t>
            </a:r>
            <a:r>
              <a:rPr lang="it-IT" sz="1400" dirty="0" smtClean="0"/>
              <a:t>Operativo</a:t>
            </a:r>
            <a:endParaRPr lang="it-IT" sz="1400" dirty="0"/>
          </a:p>
          <a:p>
            <a:pPr marL="552450" lvl="2" indent="-285750">
              <a:buFont typeface="+mj-lt"/>
              <a:buAutoNum type="romanLcPeriod"/>
            </a:pPr>
            <a:r>
              <a:rPr lang="it-IT" sz="1400" dirty="0"/>
              <a:t>missioni e trasferte;</a:t>
            </a:r>
          </a:p>
          <a:p>
            <a:pPr marL="552450" lvl="2" indent="-285750">
              <a:buFont typeface="+mj-lt"/>
              <a:buAutoNum type="romanLcPeriod"/>
            </a:pPr>
            <a:r>
              <a:rPr lang="it-IT" sz="1400" dirty="0"/>
              <a:t>personale dedicato alle attività di coordinamento e gestione amministrativa del progetto;</a:t>
            </a:r>
          </a:p>
          <a:p>
            <a:pPr marL="552450" lvl="2" indent="-285750">
              <a:buFont typeface="+mj-lt"/>
              <a:buAutoNum type="romanLcPeriod"/>
            </a:pPr>
            <a:r>
              <a:rPr lang="it-IT" sz="1400" dirty="0"/>
              <a:t>spese relative all'animazione, a riunioni ed incontri, affitto locali</a:t>
            </a:r>
          </a:p>
          <a:p>
            <a:pPr marL="552450" lvl="2" indent="-285750">
              <a:buFont typeface="+mj-lt"/>
              <a:buAutoNum type="romanLcPeriod"/>
            </a:pPr>
            <a:r>
              <a:rPr lang="it-IT" sz="1400" dirty="0"/>
              <a:t>spese generali (costi indiretti) per la/e sede/i operativa/e (</a:t>
            </a:r>
            <a:r>
              <a:rPr lang="it-IT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 dei costi per il personale di cui ai punti “i” ed “ii</a:t>
            </a:r>
            <a:r>
              <a:rPr lang="it-IT" sz="1400" dirty="0" smtClean="0"/>
              <a:t>”);</a:t>
            </a:r>
            <a:endParaRPr lang="it-IT" sz="1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44624"/>
            <a:ext cx="302433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Spese ammissibili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8614" y="2191504"/>
            <a:ext cx="8417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u="sng" dirty="0" smtClean="0"/>
              <a:t>B</a:t>
            </a:r>
            <a:r>
              <a:rPr lang="it-IT" sz="1400" b="1" i="1" u="sng" dirty="0"/>
              <a:t>. Costi diretti specifici del progetto</a:t>
            </a:r>
            <a:endParaRPr lang="it-IT" sz="1400" b="1" dirty="0"/>
          </a:p>
          <a:p>
            <a:pPr marL="609600" lvl="0" indent="-342900">
              <a:buFont typeface="+mj-lt"/>
              <a:buAutoNum type="arabicPeriod"/>
            </a:pPr>
            <a:r>
              <a:rPr lang="it-IT" sz="1400" dirty="0"/>
              <a:t>Costi per studi necessari alla realizzazione del progetto (studi di fattibilità, di mercato, piani aziendali, </a:t>
            </a:r>
            <a:r>
              <a:rPr lang="it-IT" sz="1400" dirty="0" err="1"/>
              <a:t>ecc</a:t>
            </a:r>
            <a:r>
              <a:rPr lang="it-IT" sz="1400" dirty="0"/>
              <a:t>…);</a:t>
            </a:r>
          </a:p>
          <a:p>
            <a:pPr marL="609600" lvl="0" indent="-342900">
              <a:buFont typeface="+mj-lt"/>
              <a:buAutoNum type="arabicPeriod"/>
            </a:pPr>
            <a:r>
              <a: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costi </a:t>
            </a: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</a:t>
            </a:r>
            <a:r>
              <a: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investimenti funzionali alla realizzazione del progetto, </a:t>
            </a: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nonché inerenti la costruzione e la verifica di prototipi (impianti, macchine</a:t>
            </a:r>
            <a:r>
              <a:rPr 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 attrezzature</a:t>
            </a:r>
            <a:r>
              <a:rPr lang="it-IT" sz="1400" dirty="0" smtClean="0"/>
              <a:t>);</a:t>
            </a:r>
            <a:endParaRPr lang="it-IT" sz="1400" dirty="0"/>
          </a:p>
          <a:p>
            <a:pPr marL="609600" indent="-342900">
              <a:buFont typeface="+mj-lt"/>
              <a:buAutoNum type="arabicPeriod"/>
            </a:pPr>
            <a:r>
              <a:rPr lang="it-IT" sz="1400" dirty="0"/>
              <a:t>acquisto brevetti e licenze;</a:t>
            </a:r>
          </a:p>
          <a:p>
            <a:pPr marL="609600" lvl="0" indent="-342900">
              <a:buFont typeface="+mj-lt"/>
              <a:buAutoNum type="arabicPeriod"/>
            </a:pPr>
            <a:r>
              <a:rPr lang="it-IT" sz="1400" dirty="0"/>
              <a:t>acquisto di software solo se strettamente indispensabile alla realizzazione del </a:t>
            </a:r>
            <a:r>
              <a:rPr lang="it-IT" sz="1400" dirty="0" smtClean="0"/>
              <a:t>progetto;</a:t>
            </a:r>
          </a:p>
          <a:p>
            <a:pPr marL="609600" lvl="0" indent="-342900">
              <a:buFont typeface="+mj-lt"/>
              <a:buAutoNum type="arabicPeriod"/>
            </a:pPr>
            <a:r>
              <a:rPr lang="it-IT" sz="1400" dirty="0" smtClean="0"/>
              <a:t>test</a:t>
            </a:r>
            <a:r>
              <a:rPr lang="it-IT" sz="1400" dirty="0"/>
              <a:t>, analisi di laboratorio e gustative (panel test), compresi costi di materiali a perdere;</a:t>
            </a:r>
          </a:p>
          <a:p>
            <a:pPr marL="609600" lvl="0" indent="-342900">
              <a:buFont typeface="+mj-lt"/>
              <a:buAutoNum type="arabicPeriod"/>
            </a:pPr>
            <a:r>
              <a:rPr lang="it-IT" sz="1400" dirty="0"/>
              <a:t>prove di campo;</a:t>
            </a:r>
          </a:p>
          <a:p>
            <a:pPr marL="609600" lvl="0" indent="-342900">
              <a:buFont typeface="+mj-lt"/>
              <a:buAutoNum type="arabicPeriod"/>
            </a:pPr>
            <a:r>
              <a:rPr lang="it-IT" sz="1400" dirty="0" smtClean="0"/>
              <a:t>costi </a:t>
            </a:r>
            <a:r>
              <a:rPr lang="it-IT" sz="1400" dirty="0"/>
              <a:t>di progettazione di nuovi prodotti e/o processi</a:t>
            </a:r>
            <a:r>
              <a:rPr lang="it-IT" sz="1400" dirty="0" smtClean="0"/>
              <a:t>;</a:t>
            </a:r>
          </a:p>
          <a:p>
            <a:pPr marL="609600" lvl="0" indent="-342900">
              <a:buFont typeface="+mj-lt"/>
              <a:buAutoNum type="arabicPeriod"/>
            </a:pPr>
            <a:r>
              <a:rPr lang="it-IT" sz="1400" dirty="0" smtClean="0"/>
              <a:t>Personale dedicato alla realizzazione del progetto compresi i costi di missione e trasferte;</a:t>
            </a:r>
            <a:endParaRPr lang="it-IT" sz="1400" dirty="0"/>
          </a:p>
          <a:p>
            <a:pPr marL="609600" lvl="0" indent="-342900">
              <a:buFont typeface="+mj-lt"/>
              <a:buAutoNum type="arabicPeriod"/>
            </a:pPr>
            <a:r>
              <a:rPr lang="it-IT" sz="1400" dirty="0"/>
              <a:t>costi per la pubblicità del cofinanziamento FEASR</a:t>
            </a:r>
            <a:r>
              <a:rPr lang="it-IT" sz="1400" dirty="0" smtClean="0"/>
              <a:t>.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297" y="4808922"/>
            <a:ext cx="84178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i="1" u="sng" dirty="0" smtClean="0"/>
              <a:t>C</a:t>
            </a:r>
            <a:r>
              <a:rPr lang="it-IT" sz="1400" b="1" i="1" u="sng" dirty="0"/>
              <a:t>. Costi per la divulgazione e trasferimento dei risultati e delle </a:t>
            </a:r>
            <a:r>
              <a:rPr lang="it-IT" sz="1400" b="1" i="1" u="sng" dirty="0" smtClean="0"/>
              <a:t>conoscenze </a:t>
            </a:r>
            <a:r>
              <a:rPr lang="it-IT" sz="1400" b="1" i="1" dirty="0" smtClean="0"/>
              <a:t>(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5% e </a:t>
            </a:r>
            <a:r>
              <a:rPr lang="it-IT" sz="1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it-IT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r>
              <a:rPr lang="it-IT" sz="1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r>
              <a:rPr lang="it-IT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2925" lvl="0" indent="-276225">
              <a:buFont typeface="Arial" pitchFamily="34" charset="0"/>
              <a:buChar char="•"/>
            </a:pPr>
            <a:r>
              <a:rPr lang="it-IT" sz="1400" dirty="0"/>
              <a:t>realizzazione eventi divulgativi (convegni, iniziative, mostre , ecc.) e iniziative dimostrative anche in campo, visite guidate, pubblicazioni tematiche e/o specifiche diffuse tramite stampa o media elettronici</a:t>
            </a:r>
            <a:r>
              <a:rPr lang="it-IT" sz="1400" dirty="0" smtClean="0"/>
              <a:t>. Sono compresi i costi per il personale dedicato alle attività e le relative spese per missioni e trasferte.</a:t>
            </a:r>
            <a:endParaRPr lang="it-IT" sz="1400" dirty="0"/>
          </a:p>
        </p:txBody>
      </p:sp>
      <p:sp>
        <p:nvSpPr>
          <p:cNvPr id="7" name="Avanti o successivo 6">
            <a:hlinkClick r:id="rId2" action="ppaction://hlinksldjump" highlightClick="1"/>
          </p:cNvPr>
          <p:cNvSpPr/>
          <p:nvPr/>
        </p:nvSpPr>
        <p:spPr>
          <a:xfrm>
            <a:off x="202668" y="6021288"/>
            <a:ext cx="120860" cy="1440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42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6158" y="908720"/>
            <a:ext cx="428402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Personale 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dipendente </a:t>
            </a:r>
            <a:endParaRPr lang="it-IT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1600" dirty="0" smtClean="0"/>
              <a:t>Il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orario</a:t>
            </a:r>
            <a:r>
              <a:rPr lang="it-IT" sz="1600" dirty="0" smtClean="0"/>
              <a:t> del personale dipendente rendicontato dovrà essere calcolato dividendo per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1.720 ore </a:t>
            </a:r>
            <a:r>
              <a:rPr lang="it-IT" sz="1600" dirty="0" smtClean="0"/>
              <a:t>il più recente 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effettivo annuo </a:t>
            </a:r>
            <a:r>
              <a:rPr lang="it-I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lordo da CCNL</a:t>
            </a:r>
            <a:r>
              <a:rPr lang="it-IT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dirty="0"/>
              <a:t>(esclusi IRAP, compensi per lavoro straordinario, assegni familiari, eventuali emolumenti per arretrati e altri elementi mobili della </a:t>
            </a:r>
            <a:r>
              <a:rPr lang="it-IT" sz="1600" dirty="0" smtClean="0"/>
              <a:t>retribuzione).</a:t>
            </a:r>
          </a:p>
          <a:p>
            <a:pPr algn="just"/>
            <a:r>
              <a:rPr lang="it-IT" sz="1600" dirty="0" smtClean="0"/>
              <a:t>Tale costo orario sarà moltiplicato con le ore effettivamente dedicate </a:t>
            </a:r>
            <a:r>
              <a:rPr lang="it-IT" sz="1600" dirty="0"/>
              <a:t>alle attività del </a:t>
            </a:r>
            <a:r>
              <a:rPr lang="it-IT" sz="1600" dirty="0" smtClean="0"/>
              <a:t>progetto.</a:t>
            </a:r>
          </a:p>
          <a:p>
            <a:pPr algn="just"/>
            <a:r>
              <a:rPr lang="it-IT" sz="1600" dirty="0" smtClean="0"/>
              <a:t>Può essere rendicontato: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10% monte ore lavoro complessivo Professori Universitari, titolari Enti di Ricerca e Direttori istituto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50% monte ore lavoro complessivo personale a tempo indeterminato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smtClean="0"/>
              <a:t>100% personale a tempo determinato, se dedicato esclusivamente al progetto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99806" y="908720"/>
            <a:ext cx="410445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Personale non dipendente</a:t>
            </a:r>
          </a:p>
          <a:p>
            <a:pPr algn="just"/>
            <a:r>
              <a:rPr lang="it-IT" sz="1600" dirty="0" smtClean="0"/>
              <a:t>Per Borse di studio, Assegni di ricerca, Dottorati di Ricerca il </a:t>
            </a:r>
            <a:r>
              <a:rPr lang="it-IT" sz="1600" dirty="0"/>
              <a:t>costo è determinato </a:t>
            </a:r>
            <a:r>
              <a:rPr lang="it-IT" sz="1600" dirty="0" smtClean="0"/>
              <a:t>da </a:t>
            </a:r>
            <a:r>
              <a:rPr lang="it-IT" sz="1600" dirty="0"/>
              <a:t>forme contrattuali previste dalla normativa in </a:t>
            </a:r>
            <a:r>
              <a:rPr lang="it-IT" sz="1600" dirty="0" smtClean="0"/>
              <a:t>vigore, </a:t>
            </a:r>
            <a:r>
              <a:rPr lang="it-IT" sz="1600" dirty="0"/>
              <a:t>compresi gli oneri </a:t>
            </a:r>
            <a:r>
              <a:rPr lang="it-IT" sz="1600" dirty="0" smtClean="0"/>
              <a:t>sociali.</a:t>
            </a:r>
          </a:p>
          <a:p>
            <a:pPr algn="just"/>
            <a:r>
              <a:rPr lang="it-IT" sz="1600" dirty="0" smtClean="0"/>
              <a:t>Può essere rendicontato: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 smtClean="0"/>
              <a:t>Fino al 100% se </a:t>
            </a:r>
            <a:r>
              <a:rPr lang="it-IT" sz="1600" dirty="0"/>
              <a:t>dedicato esclusivamente al progetto</a:t>
            </a:r>
            <a:endParaRPr lang="it-IT" sz="1600" dirty="0" smtClean="0"/>
          </a:p>
          <a:p>
            <a:pPr algn="just"/>
            <a:endParaRPr lang="it-IT" sz="1600" dirty="0" smtClean="0"/>
          </a:p>
          <a:p>
            <a:pPr algn="just"/>
            <a:r>
              <a:rPr lang="it-IT" sz="1600" dirty="0" smtClean="0"/>
              <a:t>Per altre forme di collaborazione la congruità del costo è determinata mediante comparazione di più offerte (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preventivi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228184" y="4797152"/>
            <a:ext cx="223224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Prospetto di quantificazione spesa del personale</a:t>
            </a:r>
            <a:endParaRPr lang="it-IT" sz="1600" dirty="0"/>
          </a:p>
        </p:txBody>
      </p:sp>
      <p:sp>
        <p:nvSpPr>
          <p:cNvPr id="6" name="Freccia a destra rientrata 5"/>
          <p:cNvSpPr/>
          <p:nvPr/>
        </p:nvSpPr>
        <p:spPr>
          <a:xfrm>
            <a:off x="4799806" y="4941168"/>
            <a:ext cx="122413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240212" y="44624"/>
            <a:ext cx="269994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Spese personale</a:t>
            </a:r>
            <a:endParaRPr lang="it-IT" sz="2400" b="1" dirty="0"/>
          </a:p>
        </p:txBody>
      </p:sp>
      <p:sp>
        <p:nvSpPr>
          <p:cNvPr id="8" name="Freccia a destra rientrata 7"/>
          <p:cNvSpPr/>
          <p:nvPr/>
        </p:nvSpPr>
        <p:spPr>
          <a:xfrm rot="5400000">
            <a:off x="6692044" y="4189276"/>
            <a:ext cx="584448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4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1285" t="15462" r="40908" b="18819"/>
          <a:stretch/>
        </p:blipFill>
        <p:spPr>
          <a:xfrm>
            <a:off x="1979712" y="692696"/>
            <a:ext cx="5155120" cy="50405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40212" y="44624"/>
            <a:ext cx="269994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Spese personale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6641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43808" y="44624"/>
            <a:ext cx="345638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Spese materiali e beni</a:t>
            </a:r>
            <a:endParaRPr lang="it-IT" sz="2400" b="1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39005"/>
              </p:ext>
            </p:extLst>
          </p:nvPr>
        </p:nvGraphicFramePr>
        <p:xfrm>
          <a:off x="179512" y="836712"/>
          <a:ext cx="8568952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5524"/>
                <a:gridCol w="6153428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STRUMENTI, MACCHINARI,</a:t>
                      </a:r>
                      <a:r>
                        <a:rPr lang="it-IT" sz="1400" baseline="0" dirty="0" smtClean="0"/>
                        <a:t> ATTREZZATURE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/>
                        <a:t>Quota di ammortamento del bene </a:t>
                      </a:r>
                      <a:r>
                        <a:rPr lang="it-IT" sz="1400" dirty="0" smtClean="0"/>
                        <a:t>calcolate secondo principi contabili generalmente accettati non superiori al costo dei beni dei coefficienti stabiliti con DM 31/12/1988</a:t>
                      </a:r>
                      <a:endParaRPr lang="it-IT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PROTOTIPI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Spesa 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interamente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imputabile se 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esclusivamente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destinato all’attività progettuale. La modifica di macchine e/ attrezzature presenti sul mercato è ammissibile se supportata da uno specifico 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studio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progettuale</a:t>
                      </a:r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finalizzato alla realizzazione del prototipo stesso 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MATERIALI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 CONSUMO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Beni</a:t>
                      </a: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che esauriscono la propria funzione con l’utilizzo per le attività di progetto. Comprendono materie prime, semilavorati, altri materiali quali reagenti, strumentazioni, materiali per test, prove e prototipi e eventuali azioni dimostrative</a:t>
                      </a:r>
                      <a:endParaRPr lang="it-IT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7504" y="4077072"/>
            <a:ext cx="856895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Per i </a:t>
            </a:r>
            <a:r>
              <a:rPr lang="it-IT" sz="1400" b="1" dirty="0"/>
              <a:t>b</a:t>
            </a:r>
            <a:r>
              <a:rPr lang="it-IT" sz="1400" b="1" dirty="0" smtClean="0"/>
              <a:t>eni durevoli</a:t>
            </a:r>
            <a:r>
              <a:rPr lang="it-IT" sz="1400" dirty="0" smtClean="0"/>
              <a:t>: 3 preventivi o dichiarazione di esclusività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7504" y="4509120"/>
            <a:ext cx="8568952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Per i </a:t>
            </a:r>
            <a:r>
              <a:rPr lang="it-IT" sz="1400" b="1" dirty="0"/>
              <a:t>s</a:t>
            </a:r>
            <a:r>
              <a:rPr lang="it-IT" sz="1400" b="1" dirty="0" smtClean="0"/>
              <a:t>ervizi o materiale di consumo</a:t>
            </a:r>
            <a:r>
              <a:rPr lang="it-IT" sz="1400" dirty="0" smtClean="0"/>
              <a:t>: </a:t>
            </a:r>
          </a:p>
          <a:p>
            <a:pPr marL="342900" indent="-161925">
              <a:buFont typeface="Arial" pitchFamily="34" charset="0"/>
              <a:buChar char="•"/>
            </a:pPr>
            <a:r>
              <a:rPr lang="it-IT" sz="1400" dirty="0" smtClean="0"/>
              <a:t>3 preventivi o dichiarazione di esclusività</a:t>
            </a:r>
          </a:p>
          <a:p>
            <a:pPr marL="342900" indent="-161925">
              <a:buFont typeface="Arial" pitchFamily="34" charset="0"/>
              <a:buChar char="•"/>
            </a:pPr>
            <a:r>
              <a:rPr lang="it-IT" sz="1400" dirty="0" smtClean="0"/>
              <a:t>quantificazione analitica con </a:t>
            </a:r>
            <a:r>
              <a:rPr lang="it-IT" sz="1400" dirty="0"/>
              <a:t>riferimento a prezziari e/o valori di mercato, tariffe professionali, Contratti Nazionale del Lavoro e </a:t>
            </a:r>
            <a:r>
              <a:rPr lang="it-IT" sz="1400" dirty="0" smtClean="0"/>
              <a:t>dichiarazione dell’acquisizione dei preventivi prima </a:t>
            </a:r>
            <a:r>
              <a:rPr lang="it-IT" sz="1400" dirty="0"/>
              <a:t>dell’effettuazione della spesa </a:t>
            </a:r>
            <a:r>
              <a:rPr lang="it-IT" sz="1400" dirty="0" smtClean="0"/>
              <a:t>loro presentazione </a:t>
            </a:r>
            <a:r>
              <a:rPr lang="it-IT" sz="1400" dirty="0"/>
              <a:t>all’atto del SAL e/o SALDO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5496" y="3697287"/>
            <a:ext cx="8535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u="sng" dirty="0"/>
              <a:t>A</a:t>
            </a:r>
            <a:r>
              <a:rPr lang="it-IT" sz="1400" u="sng" dirty="0" smtClean="0"/>
              <a:t>l momento della presentazione della domanda di aiuto:</a:t>
            </a:r>
            <a:endParaRPr lang="it-IT" sz="1400" u="sng" dirty="0"/>
          </a:p>
        </p:txBody>
      </p:sp>
    </p:spTree>
    <p:extLst>
      <p:ext uri="{BB962C8B-B14F-4D97-AF65-F5344CB8AC3E}">
        <p14:creationId xmlns:p14="http://schemas.microsoft.com/office/powerpoint/2010/main" val="236025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83768" y="15007"/>
            <a:ext cx="417646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Intensità aiuto e massimali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5371" y="692696"/>
            <a:ext cx="8640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Durata progetti:</a:t>
            </a:r>
            <a:r>
              <a:rPr lang="it-IT" dirty="0" smtClean="0"/>
              <a:t> 2 o 3 anni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5371" y="1134441"/>
            <a:ext cx="864096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Massimale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€ 300.000 + </a:t>
            </a:r>
            <a:r>
              <a:rPr lang="it-IT" b="1" dirty="0"/>
              <a:t>€ 300.000</a:t>
            </a:r>
            <a:r>
              <a:rPr lang="it-IT" dirty="0"/>
              <a:t> se progetto prevede investimenti in impianti macchinari e attrezzature da realizzare </a:t>
            </a:r>
            <a:r>
              <a:rPr lang="it-IT" b="1" dirty="0"/>
              <a:t>all’interno</a:t>
            </a:r>
            <a:r>
              <a:rPr lang="it-IT" dirty="0"/>
              <a:t> del cratere del </a:t>
            </a:r>
            <a:r>
              <a:rPr lang="it-IT" dirty="0" smtClean="0"/>
              <a:t>sisma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€ 300.000 + </a:t>
            </a:r>
            <a:r>
              <a:rPr lang="it-IT" b="1" dirty="0"/>
              <a:t>€ </a:t>
            </a:r>
            <a:r>
              <a:rPr lang="it-IT" b="1" dirty="0" smtClean="0"/>
              <a:t>100.000 </a:t>
            </a:r>
            <a:r>
              <a:rPr lang="it-IT" dirty="0"/>
              <a:t>se progetto prevede investimenti in impianti macchinari e attrezzature da realizzare </a:t>
            </a:r>
            <a:r>
              <a:rPr lang="it-IT" b="1" dirty="0" smtClean="0"/>
              <a:t>fuori</a:t>
            </a:r>
            <a:r>
              <a:rPr lang="it-IT" dirty="0" smtClean="0"/>
              <a:t> </a:t>
            </a:r>
            <a:r>
              <a:rPr lang="it-IT" dirty="0"/>
              <a:t>del cratere del </a:t>
            </a:r>
            <a:r>
              <a:rPr lang="it-IT" dirty="0" smtClean="0"/>
              <a:t>sisma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637" y="2852936"/>
            <a:ext cx="9098867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Intensità di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aiuto</a:t>
            </a:r>
          </a:p>
          <a:p>
            <a:pPr algn="ctr"/>
            <a:r>
              <a:rPr lang="it-IT" dirty="0" smtClean="0"/>
              <a:t>100% della quota di ammortamento per le spese per impianti, macchinari e attrezzature</a:t>
            </a:r>
          </a:p>
          <a:p>
            <a:pPr algn="ctr"/>
            <a:r>
              <a:rPr lang="it-IT" dirty="0" smtClean="0"/>
              <a:t>80% altre spese ammissibili</a:t>
            </a: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 rot="5400000">
            <a:off x="3203848" y="3717032"/>
            <a:ext cx="21602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9637" y="4005064"/>
            <a:ext cx="9098867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percentuale dell’80% è elevata al 100% </a:t>
            </a:r>
            <a:r>
              <a:rPr lang="it-IT" dirty="0" smtClean="0"/>
              <a:t>se </a:t>
            </a:r>
            <a:r>
              <a:rPr lang="it-IT" b="1" dirty="0" smtClean="0">
                <a:solidFill>
                  <a:srgbClr val="FF0000"/>
                </a:solidFill>
              </a:rPr>
              <a:t>TUTTE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LE ATTIVITA’ del progetto </a:t>
            </a:r>
            <a:r>
              <a:rPr lang="it-IT" dirty="0" smtClean="0"/>
              <a:t>centrano specificatamente una delle seguenti tematiche: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 smtClean="0"/>
              <a:t>Tutela </a:t>
            </a:r>
            <a:r>
              <a:rPr lang="it-IT" dirty="0"/>
              <a:t>della biodiversità;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Tecniche di produzione agricola a basso impatto ambientale e biologiche;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Modalità di conservazione e sequestro del carbonio nel settore agricolo e forestale;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it-IT" dirty="0"/>
              <a:t>Tutela dell’assetto idro-geologico del territorio.</a:t>
            </a:r>
          </a:p>
        </p:txBody>
      </p:sp>
    </p:spTree>
    <p:extLst>
      <p:ext uri="{BB962C8B-B14F-4D97-AF65-F5344CB8AC3E}">
        <p14:creationId xmlns:p14="http://schemas.microsoft.com/office/powerpoint/2010/main" val="39449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1884</Words>
  <Application>Microsoft Office PowerPoint</Application>
  <PresentationFormat>Presentazione su schermo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Fiorani</dc:creator>
  <cp:lastModifiedBy>Eleonora Maldini</cp:lastModifiedBy>
  <cp:revision>283</cp:revision>
  <dcterms:created xsi:type="dcterms:W3CDTF">2017-03-29T06:57:34Z</dcterms:created>
  <dcterms:modified xsi:type="dcterms:W3CDTF">2018-02-19T09:31:58Z</dcterms:modified>
</cp:coreProperties>
</file>