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3"/>
    <p:sldMasterId id="2147483655" r:id="rId4"/>
  </p:sldMasterIdLst>
  <p:notesMasterIdLst>
    <p:notesMasterId r:id="rId19"/>
  </p:notesMasterIdLst>
  <p:handoutMasterIdLst>
    <p:handoutMasterId r:id="rId20"/>
  </p:handoutMasterIdLst>
  <p:sldIdLst>
    <p:sldId id="275" r:id="rId5"/>
    <p:sldId id="339" r:id="rId6"/>
    <p:sldId id="298" r:id="rId7"/>
    <p:sldId id="294" r:id="rId8"/>
    <p:sldId id="278" r:id="rId9"/>
    <p:sldId id="277" r:id="rId10"/>
    <p:sldId id="279" r:id="rId11"/>
    <p:sldId id="300" r:id="rId12"/>
    <p:sldId id="333" r:id="rId13"/>
    <p:sldId id="338" r:id="rId14"/>
    <p:sldId id="302" r:id="rId15"/>
    <p:sldId id="341" r:id="rId16"/>
    <p:sldId id="343" r:id="rId17"/>
    <p:sldId id="342" r:id="rId18"/>
  </p:sldIdLst>
  <p:sldSz cx="9144000" cy="6858000" type="screen4x3"/>
  <p:notesSz cx="6735763" cy="9866313"/>
  <p:custDataLst>
    <p:tags r:id="rId21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DC641"/>
    <a:srgbClr val="EAEAEA"/>
    <a:srgbClr val="99FF99"/>
    <a:srgbClr val="F8F8F8"/>
    <a:srgbClr val="008080"/>
    <a:srgbClr val="51A2DA"/>
    <a:srgbClr val="61A9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09" autoAdjust="0"/>
    <p:restoredTop sz="75404" autoAdjust="0"/>
  </p:normalViewPr>
  <p:slideViewPr>
    <p:cSldViewPr>
      <p:cViewPr varScale="1">
        <p:scale>
          <a:sx n="91" d="100"/>
          <a:sy n="91" d="100"/>
        </p:scale>
        <p:origin x="-11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7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44794709320592"/>
          <c:y val="4.6928690658734826E-2"/>
          <c:w val="0.83388703802209263"/>
          <c:h val="0.58190961416044118"/>
        </c:manualLayout>
      </c:layout>
      <c:bar3DChart>
        <c:barDir val="col"/>
        <c:grouping val="clustered"/>
        <c:ser>
          <c:idx val="0"/>
          <c:order val="0"/>
          <c:cat>
            <c:strRef>
              <c:f>Foglio1!$B$5:$B$10</c:f>
              <c:strCache>
                <c:ptCount val="6"/>
                <c:pt idx="0">
                  <c:v>PRODUZIONE ANIMALE E VEGETALE</c:v>
                </c:pt>
                <c:pt idx="1">
                  <c:v>TRASFORMAZIONE</c:v>
                </c:pt>
                <c:pt idx="2">
                  <c:v>TECNOLOGIA</c:v>
                </c:pt>
                <c:pt idx="3">
                  <c:v>CONOSCENZA E CONDIVISIONE</c:v>
                </c:pt>
                <c:pt idx="4">
                  <c:v>SALUTE E NUTRIZIONE</c:v>
                </c:pt>
                <c:pt idx="5">
                  <c:v>DISTRIBUZIONE</c:v>
                </c:pt>
              </c:strCache>
            </c:strRef>
          </c:cat>
          <c:val>
            <c:numRef>
              <c:f>Foglio1!$C$5:$C$10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51-4490-AD16-CD914234564B}"/>
            </c:ext>
          </c:extLst>
        </c:ser>
        <c:shape val="cylinder"/>
        <c:axId val="81071488"/>
        <c:axId val="83609088"/>
        <c:axId val="0"/>
      </c:bar3DChart>
      <c:catAx>
        <c:axId val="81071488"/>
        <c:scaling>
          <c:orientation val="minMax"/>
        </c:scaling>
        <c:axPos val="b"/>
        <c:numFmt formatCode="General" sourceLinked="0"/>
        <c:tickLblPos val="nextTo"/>
        <c:crossAx val="83609088"/>
        <c:crosses val="autoZero"/>
        <c:auto val="1"/>
        <c:lblAlgn val="ctr"/>
        <c:lblOffset val="100"/>
      </c:catAx>
      <c:valAx>
        <c:axId val="83609088"/>
        <c:scaling>
          <c:orientation val="minMax"/>
        </c:scaling>
        <c:axPos val="l"/>
        <c:majorGridlines/>
        <c:numFmt formatCode="General" sourceLinked="1"/>
        <c:tickLblPos val="nextTo"/>
        <c:crossAx val="81071488"/>
        <c:crosses val="autoZero"/>
        <c:crossBetween val="between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F3594D-FC76-43B1-907D-728A716A18F0}" type="datetimeFigureOut">
              <a:rPr lang="it-IT"/>
              <a:pPr>
                <a:defRPr/>
              </a:pPr>
              <a:t>11/12/2018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30C94F-3A8D-4F5D-A236-8C334B24BC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EDB619-52A8-446F-87CB-AE1DB812F4F4}" type="datetimeFigureOut">
              <a:rPr lang="en-GB"/>
              <a:pPr>
                <a:defRPr/>
              </a:pPr>
              <a:t>11/12/2018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FFCE59-75CC-4F11-ACCC-4260169A82B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marche P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marche 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marche P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ovamarche 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C65F-7AD2-493C-9579-4FB69849A51C}" type="datetimeFigureOut">
              <a:rPr lang="it-IT"/>
              <a:pPr>
                <a:defRPr/>
              </a:pPr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FD84-D053-4BA9-80A8-B89E3D8945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F33B6-7DF8-462E-A5BE-2CB79B24E673}" type="datetimeFigureOut">
              <a:rPr lang="it-IT"/>
              <a:pPr>
                <a:defRPr/>
              </a:pPr>
              <a:t>11/12/2018</a:t>
            </a:fld>
            <a:endParaRPr lang="it-IT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BCAD-C7D8-4980-9C13-59C106E083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9" descr="PS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661025"/>
            <a:ext cx="1828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15888"/>
            <a:ext cx="6337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it-IT" smtClean="0"/>
              <a:t>Titolo Diapositiva</a:t>
            </a:r>
          </a:p>
        </p:txBody>
      </p:sp>
      <p:sp>
        <p:nvSpPr>
          <p:cNvPr id="1028" name="Rechthoek 15"/>
          <p:cNvSpPr>
            <a:spLocks noChangeArrowheads="1"/>
          </p:cNvSpPr>
          <p:nvPr userDrawn="1"/>
        </p:nvSpPr>
        <p:spPr bwMode="auto">
          <a:xfrm>
            <a:off x="642938" y="6381750"/>
            <a:ext cx="6592887" cy="476250"/>
          </a:xfrm>
          <a:prstGeom prst="rect">
            <a:avLst/>
          </a:prstGeom>
          <a:solidFill>
            <a:srgbClr val="8DC641">
              <a:alpha val="33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BE" altLang="it-IT" sz="1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nl-BE" altLang="it-IT" sz="1200" dirty="0" smtClean="0">
                <a:solidFill>
                  <a:srgbClr val="C00000"/>
                </a:solidFill>
                <a:latin typeface="Verdana" pitchFamily="34" charset="0"/>
              </a:rPr>
              <a:t>Jesi</a:t>
            </a:r>
            <a:r>
              <a:rPr lang="nl-BE" altLang="it-IT" sz="1200" baseline="0" dirty="0" smtClean="0">
                <a:solidFill>
                  <a:srgbClr val="C00000"/>
                </a:solidFill>
                <a:latin typeface="Verdana" pitchFamily="34" charset="0"/>
              </a:rPr>
              <a:t>  15 febbraio 2018</a:t>
            </a:r>
          </a:p>
          <a:p>
            <a:pPr algn="ctr" eaLnBrk="1" hangingPunct="1">
              <a:defRPr/>
            </a:pPr>
            <a:r>
              <a:rPr lang="nl-BE" altLang="it-IT" sz="1200" baseline="0" dirty="0" smtClean="0">
                <a:solidFill>
                  <a:srgbClr val="C00000"/>
                </a:solidFill>
                <a:latin typeface="Verdana" pitchFamily="34" charset="0"/>
              </a:rPr>
              <a:t>			</a:t>
            </a:r>
            <a:endParaRPr lang="nl-BE" altLang="it-IT" sz="12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077" name="Immagine 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0"/>
            <a:ext cx="15843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 userDrawn="1"/>
        </p:nvCxnSpPr>
        <p:spPr>
          <a:xfrm>
            <a:off x="0" y="1484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-4763" y="1008063"/>
            <a:ext cx="2416176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ASSAM </a:t>
            </a:r>
          </a:p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Innovation Broker Pubblico</a:t>
            </a:r>
          </a:p>
        </p:txBody>
      </p:sp>
      <p:sp>
        <p:nvSpPr>
          <p:cNvPr id="17" name="Rechthoek 15"/>
          <p:cNvSpPr>
            <a:spLocks noChangeArrowheads="1"/>
          </p:cNvSpPr>
          <p:nvPr userDrawn="1"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51A2D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BE" altLang="it-IT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3" name="Segnaposto testo 5"/>
          <p:cNvSpPr>
            <a:spLocks noGrp="1"/>
          </p:cNvSpPr>
          <p:nvPr>
            <p:ph type="body" idx="1"/>
          </p:nvPr>
        </p:nvSpPr>
        <p:spPr bwMode="auto">
          <a:xfrm>
            <a:off x="539750" y="1773238"/>
            <a:ext cx="8229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stili del testo dello schema</a:t>
            </a:r>
          </a:p>
          <a:p>
            <a:pPr lvl="1"/>
            <a:r>
              <a:rPr lang="it-IT" altLang="it-IT" dirty="0" smtClean="0"/>
              <a:t>Secondo livello</a:t>
            </a:r>
          </a:p>
          <a:p>
            <a:pPr lvl="2"/>
            <a:r>
              <a:rPr lang="it-IT" altLang="it-IT" dirty="0" smtClean="0"/>
              <a:t>Terzo livello</a:t>
            </a:r>
          </a:p>
          <a:p>
            <a:pPr lvl="3"/>
            <a:r>
              <a:rPr lang="it-IT" altLang="it-IT" dirty="0" smtClean="0"/>
              <a:t>Quarto livello</a:t>
            </a:r>
          </a:p>
          <a:p>
            <a:pPr lvl="4"/>
            <a:r>
              <a:rPr lang="it-IT" altLang="it-IT" dirty="0" smtClean="0"/>
              <a:t>Quinto livello</a:t>
            </a:r>
          </a:p>
          <a:p>
            <a:pPr lvl="4"/>
            <a:endParaRPr lang="it-IT" altLang="it-IT" dirty="0" smtClean="0"/>
          </a:p>
          <a:p>
            <a:pPr lvl="4"/>
            <a:endParaRPr lang="it-IT" altLang="it-IT" dirty="0" smtClean="0"/>
          </a:p>
          <a:p>
            <a:pPr lvl="4"/>
            <a:endParaRPr lang="it-IT" altLang="it-IT" dirty="0" smtClean="0"/>
          </a:p>
          <a:p>
            <a:pPr lvl="4"/>
            <a:endParaRPr lang="it-IT" altLang="it-IT" dirty="0" smtClean="0"/>
          </a:p>
        </p:txBody>
      </p:sp>
      <p:pic>
        <p:nvPicPr>
          <p:cNvPr id="3084" name="Picture 2" descr="C:\Users\FrancescoGobbi\Google Drive\assam\innovation broker\logo\Simbolo_InnovaMarch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213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1A2D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15888"/>
            <a:ext cx="6337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it-IT" smtClean="0"/>
              <a:t>Titolo Diapositiva</a:t>
            </a:r>
          </a:p>
        </p:txBody>
      </p:sp>
      <p:sp>
        <p:nvSpPr>
          <p:cNvPr id="1028" name="Rechthoek 15"/>
          <p:cNvSpPr>
            <a:spLocks noChangeArrowheads="1"/>
          </p:cNvSpPr>
          <p:nvPr/>
        </p:nvSpPr>
        <p:spPr bwMode="auto">
          <a:xfrm>
            <a:off x="642938" y="6357938"/>
            <a:ext cx="6305550" cy="500062"/>
          </a:xfrm>
          <a:prstGeom prst="rect">
            <a:avLst/>
          </a:prstGeom>
          <a:solidFill>
            <a:srgbClr val="8DC641">
              <a:alpha val="33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BE" altLang="it-IT" sz="1400" dirty="0" smtClean="0">
                <a:solidFill>
                  <a:srgbClr val="C00000"/>
                </a:solidFill>
                <a:latin typeface="Verdana" pitchFamily="34" charset="0"/>
              </a:rPr>
              <a:t>Fermo 22 febbraio 2018</a:t>
            </a:r>
          </a:p>
        </p:txBody>
      </p:sp>
      <p:pic>
        <p:nvPicPr>
          <p:cNvPr id="4100" name="Immagine 1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163" y="0"/>
            <a:ext cx="15843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 userDrawn="1"/>
        </p:nvCxnSpPr>
        <p:spPr>
          <a:xfrm>
            <a:off x="0" y="1484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-4763" y="1008063"/>
            <a:ext cx="2416176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ASSAM </a:t>
            </a:r>
          </a:p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Innovation Broker Pubblico</a:t>
            </a:r>
          </a:p>
        </p:txBody>
      </p:sp>
      <p:sp>
        <p:nvSpPr>
          <p:cNvPr id="17" name="Rechthoek 15"/>
          <p:cNvSpPr>
            <a:spLocks noChangeArrowheads="1"/>
          </p:cNvSpPr>
          <p:nvPr userDrawn="1"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51A2D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BE" altLang="it-IT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106" name="Segnaposto testo 5"/>
          <p:cNvSpPr>
            <a:spLocks noGrp="1"/>
          </p:cNvSpPr>
          <p:nvPr>
            <p:ph type="body" idx="1"/>
          </p:nvPr>
        </p:nvSpPr>
        <p:spPr bwMode="auto">
          <a:xfrm>
            <a:off x="323850" y="1773238"/>
            <a:ext cx="86407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</p:txBody>
      </p:sp>
      <p:pic>
        <p:nvPicPr>
          <p:cNvPr id="4107" name="Picture 2" descr="C:\Users\FrancescoGobbi\Google Drive\assam\innovation broker\logo\Simbolo_InnovaMarch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213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Immagine 17" descr="4 quadrati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3550" y="5273675"/>
            <a:ext cx="2187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1A2D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3429000" y="115888"/>
            <a:ext cx="5535613" cy="1216025"/>
          </a:xfrm>
        </p:spPr>
        <p:txBody>
          <a:bodyPr/>
          <a:lstStyle/>
          <a:p>
            <a:r>
              <a:rPr lang="it-IT" altLang="it-IT" sz="1600" dirty="0" smtClean="0"/>
              <a:t>Il progetto INNOVAMARCHE e l’attività di ASSAM</a:t>
            </a:r>
          </a:p>
        </p:txBody>
      </p:sp>
      <p:sp>
        <p:nvSpPr>
          <p:cNvPr id="7171" name="CasellaDiTesto 13"/>
          <p:cNvSpPr txBox="1">
            <a:spLocks noChangeArrowheads="1"/>
          </p:cNvSpPr>
          <p:nvPr/>
        </p:nvSpPr>
        <p:spPr bwMode="auto">
          <a:xfrm>
            <a:off x="2483768" y="2924944"/>
            <a:ext cx="6191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0B0F0"/>
                </a:solidFill>
                <a:cs typeface="Tahoma" pitchFamily="34" charset="0"/>
              </a:rPr>
              <a:t>PSR Marche </a:t>
            </a:r>
            <a:r>
              <a:rPr lang="it-IT" altLang="it-IT" sz="2400" b="1" dirty="0" smtClean="0">
                <a:solidFill>
                  <a:srgbClr val="00B0F0"/>
                </a:solidFill>
                <a:cs typeface="Tahoma" pitchFamily="34" charset="0"/>
              </a:rPr>
              <a:t>e INNOVAZIONE </a:t>
            </a:r>
          </a:p>
          <a:p>
            <a:pPr algn="ctr"/>
            <a:r>
              <a:rPr lang="it-IT" altLang="it-IT" sz="2400" b="1" dirty="0" smtClean="0">
                <a:solidFill>
                  <a:srgbClr val="00B0F0"/>
                </a:solidFill>
                <a:cs typeface="Tahoma" pitchFamily="34" charset="0"/>
              </a:rPr>
              <a:t>In AGRICOLTURA</a:t>
            </a:r>
            <a:endParaRPr lang="it-IT" altLang="it-IT" sz="2400" b="1" dirty="0">
              <a:solidFill>
                <a:srgbClr val="00B0F0"/>
              </a:solidFill>
              <a:cs typeface="Tahoma" pitchFamily="34" charset="0"/>
            </a:endParaRPr>
          </a:p>
          <a:p>
            <a:pPr algn="ctr"/>
            <a:r>
              <a:rPr lang="it-IT" altLang="it-IT" sz="1600" b="1" dirty="0" smtClean="0">
                <a:solidFill>
                  <a:srgbClr val="00B0F0"/>
                </a:solidFill>
                <a:cs typeface="Tahoma" pitchFamily="34" charset="0"/>
              </a:rPr>
              <a:t>Bando Sottomisura 16.1 Azione 2 </a:t>
            </a:r>
          </a:p>
          <a:p>
            <a:pPr algn="ctr"/>
            <a:r>
              <a:rPr lang="it-IT" altLang="it-IT" sz="1600" b="1" dirty="0" smtClean="0">
                <a:solidFill>
                  <a:srgbClr val="00B0F0"/>
                </a:solidFill>
                <a:cs typeface="Tahoma" pitchFamily="34" charset="0"/>
              </a:rPr>
              <a:t>“Finanziamento dei Gruppi Operativi”</a:t>
            </a:r>
            <a:endParaRPr lang="it-IT" altLang="it-IT" sz="1600" b="1" dirty="0">
              <a:solidFill>
                <a:srgbClr val="00B0F0"/>
              </a:solidFill>
              <a:cs typeface="Tahoma" pitchFamily="34" charset="0"/>
            </a:endParaRPr>
          </a:p>
          <a:p>
            <a:pPr algn="ctr"/>
            <a:endParaRPr lang="it-IT" altLang="it-IT" b="1" dirty="0">
              <a:solidFill>
                <a:srgbClr val="00B0F0"/>
              </a:solidFill>
              <a:cs typeface="Tahoma" pitchFamily="34" charset="0"/>
            </a:endParaRPr>
          </a:p>
        </p:txBody>
      </p:sp>
      <p:pic>
        <p:nvPicPr>
          <p:cNvPr id="7172" name="Immagine 9" descr="Simbolo_InnovaMarch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1700213"/>
            <a:ext cx="338455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ave_the_date_28-30_03_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3857652" cy="2720240"/>
          </a:xfrm>
          <a:prstGeom prst="rect">
            <a:avLst/>
          </a:prstGeom>
          <a:ln w="22225" cmpd="dbl">
            <a:solidFill>
              <a:schemeClr val="tx1"/>
            </a:solidFill>
          </a:ln>
        </p:spPr>
      </p:pic>
      <p:pic>
        <p:nvPicPr>
          <p:cNvPr id="4" name="Immagine 3" descr="P_20170329_105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86190"/>
            <a:ext cx="2667019" cy="150019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7158" y="4714884"/>
            <a:ext cx="3786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 smtClean="0"/>
              <a:t>Condivisione e confronto delle idee migliorare proposte progettuali e partenariati cercando di evitare duplicazioni e sovrapposizioni.</a:t>
            </a:r>
            <a:endParaRPr lang="it-IT" sz="1400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627313" y="115888"/>
            <a:ext cx="6337300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51A2D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A2D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INNOVAMARCHE: la contaminazione nel </a:t>
            </a:r>
            <a:r>
              <a:rPr kumimoji="0" lang="it-IT" alt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1A2D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A2D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</a:t>
            </a:r>
          </a:p>
        </p:txBody>
      </p:sp>
      <p:pic>
        <p:nvPicPr>
          <p:cNvPr id="12" name="Immagine 11" descr="P_20170330_192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785926"/>
            <a:ext cx="2920989" cy="1643056"/>
          </a:xfrm>
          <a:prstGeom prst="rect">
            <a:avLst/>
          </a:prstGeom>
        </p:spPr>
      </p:pic>
      <p:pic>
        <p:nvPicPr>
          <p:cNvPr id="9" name="Immagine 8" descr="P_20170330_153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643182"/>
            <a:ext cx="2603518" cy="14644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La piattaforma Innovamarche</a:t>
            </a:r>
          </a:p>
        </p:txBody>
      </p:sp>
      <p:sp>
        <p:nvSpPr>
          <p:cNvPr id="26627" name="Rettangolo 5"/>
          <p:cNvSpPr>
            <a:spLocks noChangeArrowheads="1"/>
          </p:cNvSpPr>
          <p:nvPr/>
        </p:nvSpPr>
        <p:spPr bwMode="auto">
          <a:xfrm>
            <a:off x="250825" y="1844675"/>
            <a:ext cx="8497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 b="1">
                <a:cs typeface="Tahoma" pitchFamily="34" charset="0"/>
              </a:rPr>
              <a:t>Perché l’idea di una piattaforma informatica ?</a:t>
            </a:r>
          </a:p>
          <a:p>
            <a:r>
              <a:rPr lang="it-IT" altLang="it-IT" sz="2000">
                <a:cs typeface="Tahoma" pitchFamily="34" charset="0"/>
              </a:rPr>
              <a:t>Per accompagnare le aziende nel processo di innovazione, creando uno strumento di comunicazione verso l’Europa, a partire dalle esigenze del nostro territorio regionale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76600" y="3429000"/>
            <a:ext cx="5616575" cy="149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La piattaforma come strumento bidirezionale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/>
            </a:pPr>
            <a:r>
              <a:rPr lang="it-IT" sz="1600" dirty="0"/>
              <a:t>Individua le idee innovative del nostro territorio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/>
            </a:pPr>
            <a:r>
              <a:rPr lang="it-IT" sz="1600" dirty="0"/>
              <a:t>Richiama le informazioni dalla piattaforma EIP – Agri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/>
            </a:pPr>
            <a:r>
              <a:rPr lang="it-IT" sz="1600" dirty="0"/>
              <a:t>Funge da collegamento per l’invio dei dati a </a:t>
            </a:r>
            <a:r>
              <a:rPr lang="it-IT" sz="1600" dirty="0" err="1"/>
              <a:t>EIP-Agri</a:t>
            </a:r>
            <a:endParaRPr lang="it-IT" sz="1600" dirty="0"/>
          </a:p>
        </p:txBody>
      </p:sp>
      <p:grpSp>
        <p:nvGrpSpPr>
          <p:cNvPr id="26629" name="Gruppo 12"/>
          <p:cNvGrpSpPr>
            <a:grpSpLocks/>
          </p:cNvGrpSpPr>
          <p:nvPr/>
        </p:nvGrpSpPr>
        <p:grpSpPr bwMode="auto">
          <a:xfrm>
            <a:off x="179388" y="3860800"/>
            <a:ext cx="3024187" cy="1296988"/>
            <a:chOff x="251520" y="3356992"/>
            <a:chExt cx="3372533" cy="1250149"/>
          </a:xfrm>
        </p:grpSpPr>
        <p:pic>
          <p:nvPicPr>
            <p:cNvPr id="266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429000"/>
              <a:ext cx="1654595" cy="1178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\\192.168.100.138\blackboxrevelation\EIP\visual identity\logo\logo EIP+EC\banner_EIP_ECvertica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926" y="3356992"/>
              <a:ext cx="924127" cy="12241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Freccia a destra 10"/>
            <p:cNvSpPr/>
            <p:nvPr/>
          </p:nvSpPr>
          <p:spPr>
            <a:xfrm>
              <a:off x="2051974" y="3572746"/>
              <a:ext cx="575367" cy="28920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Freccia a sinistra 11"/>
            <p:cNvSpPr/>
            <p:nvPr/>
          </p:nvSpPr>
          <p:spPr>
            <a:xfrm>
              <a:off x="1979390" y="4004254"/>
              <a:ext cx="647951" cy="289202"/>
            </a:xfrm>
            <a:prstGeom prst="lef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La piattaforma Innovamarche</a:t>
            </a:r>
          </a:p>
        </p:txBody>
      </p:sp>
      <p:sp>
        <p:nvSpPr>
          <p:cNvPr id="10243" name="CasellaDiTesto 3"/>
          <p:cNvSpPr txBox="1">
            <a:spLocks noChangeArrowheads="1"/>
          </p:cNvSpPr>
          <p:nvPr/>
        </p:nvSpPr>
        <p:spPr bwMode="auto">
          <a:xfrm>
            <a:off x="179388" y="3357563"/>
            <a:ext cx="47863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>
                <a:cs typeface="Tahoma" pitchFamily="34" charset="0"/>
              </a:rPr>
              <a:t>Sezione informativa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Conoscere il progetto “Innovamarche”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Accedere ai progetti di innovazione nazionali ed europei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Conoscere le dinamiche innovative del settore</a:t>
            </a:r>
          </a:p>
          <a:p>
            <a:pPr eaLnBrk="0" hangingPunct="0"/>
            <a:endParaRPr lang="it-IT" altLang="it-IT">
              <a:cs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9475" y="1773238"/>
            <a:ext cx="5029200" cy="1724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dirty="0"/>
              <a:t>           </a:t>
            </a:r>
            <a:r>
              <a:rPr lang="it-IT" b="1" dirty="0"/>
              <a:t>Supporto all’innovazione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Cogliere le esigenze di innovazione del territorio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Individuare le sinergie 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Creare reti tra soggetti interessati a sviluppare una idea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Creare nuove opportunità di crescita e sviluppo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Collegamento diretto con EIP - Agri</a:t>
            </a:r>
          </a:p>
          <a:p>
            <a:pPr eaLnBrk="0" hangingPunct="0">
              <a:defRPr/>
            </a:pPr>
            <a:r>
              <a:rPr lang="it-IT" dirty="0"/>
              <a:t> </a:t>
            </a:r>
          </a:p>
        </p:txBody>
      </p:sp>
      <p:grpSp>
        <p:nvGrpSpPr>
          <p:cNvPr id="2" name="Gruppo 23"/>
          <p:cNvGrpSpPr>
            <a:grpSpLocks/>
          </p:cNvGrpSpPr>
          <p:nvPr/>
        </p:nvGrpSpPr>
        <p:grpSpPr bwMode="auto">
          <a:xfrm>
            <a:off x="539750" y="1844675"/>
            <a:ext cx="2857500" cy="1143000"/>
            <a:chOff x="214282" y="1643050"/>
            <a:chExt cx="3500462" cy="1500198"/>
          </a:xfrm>
        </p:grpSpPr>
        <p:pic>
          <p:nvPicPr>
            <p:cNvPr id="10248" name="Immagine 15" descr="March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7" y="2071679"/>
              <a:ext cx="1000131" cy="105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2" descr="C:\Users\FrancescoGobbi\Google Drive\assam\innovation broker\logo\Simbolo_InnovaMar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1928802"/>
              <a:ext cx="1071570" cy="107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Immagine 10" descr="Idee_icona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143116"/>
              <a:ext cx="203475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ccia circolare in giù 20"/>
            <p:cNvSpPr/>
            <p:nvPr/>
          </p:nvSpPr>
          <p:spPr>
            <a:xfrm>
              <a:off x="1929508" y="1643050"/>
              <a:ext cx="999576" cy="35629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0246" name="CasellaDiTesto 11"/>
          <p:cNvSpPr txBox="1">
            <a:spLocks noChangeArrowheads="1"/>
          </p:cNvSpPr>
          <p:nvPr/>
        </p:nvSpPr>
        <p:spPr bwMode="auto">
          <a:xfrm>
            <a:off x="1692275" y="4724400"/>
            <a:ext cx="50403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>
                <a:cs typeface="Tahoma" pitchFamily="34" charset="0"/>
              </a:rPr>
              <a:t>Sezione Info Desk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Avere un supporto di tipo metodologico nell’individuazione dell’idea e nel processo di innovazione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Conoscere le progressioni temporali della misura 16 del PSR Marche dedicata all’innovazione</a:t>
            </a:r>
          </a:p>
          <a:p>
            <a:pPr eaLnBrk="0" hangingPunct="0"/>
            <a:r>
              <a:rPr lang="it-IT" altLang="it-IT">
                <a:cs typeface="Tahoma" pitchFamily="34" charset="0"/>
              </a:rPr>
              <a:t> 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68863"/>
            <a:ext cx="1314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L’augurio di INNOVAMARCHE ai GO ….</a:t>
            </a:r>
          </a:p>
        </p:txBody>
      </p:sp>
      <p:sp>
        <p:nvSpPr>
          <p:cNvPr id="10243" name="CasellaDiTesto 3"/>
          <p:cNvSpPr txBox="1">
            <a:spLocks noChangeArrowheads="1"/>
          </p:cNvSpPr>
          <p:nvPr/>
        </p:nvSpPr>
        <p:spPr bwMode="auto">
          <a:xfrm>
            <a:off x="179388" y="3214687"/>
            <a:ext cx="4786312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endParaRPr lang="it-IT" altLang="it-IT" b="1" dirty="0" smtClean="0">
              <a:cs typeface="Tahoma" pitchFamily="34" charset="0"/>
            </a:endParaRPr>
          </a:p>
          <a:p>
            <a:pPr algn="ctr" eaLnBrk="0" hangingPunct="0"/>
            <a:r>
              <a:rPr lang="it-IT" altLang="it-IT" b="1" dirty="0" err="1" smtClean="0">
                <a:solidFill>
                  <a:schemeClr val="tx1"/>
                </a:solidFill>
                <a:cs typeface="Tahoma" pitchFamily="34" charset="0"/>
              </a:rPr>
              <a:t>…ciò</a:t>
            </a:r>
            <a:r>
              <a:rPr lang="it-IT" altLang="it-IT" b="1" dirty="0" smtClean="0">
                <a:solidFill>
                  <a:schemeClr val="tx1"/>
                </a:solidFill>
                <a:cs typeface="Tahoma" pitchFamily="34" charset="0"/>
              </a:rPr>
              <a:t> che è stata attività di sperimentazione  ….</a:t>
            </a:r>
            <a:endParaRPr lang="it-IT" altLang="it-IT" sz="1400" dirty="0">
              <a:solidFill>
                <a:schemeClr val="tx1"/>
              </a:solidFill>
              <a:cs typeface="Tahoma" pitchFamily="34" charset="0"/>
            </a:endParaRPr>
          </a:p>
          <a:p>
            <a:pPr eaLnBrk="0" hangingPunct="0"/>
            <a:endParaRPr lang="it-IT" altLang="it-IT" dirty="0">
              <a:cs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9475" y="1773238"/>
            <a:ext cx="5029200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dirty="0"/>
              <a:t>           </a:t>
            </a:r>
            <a:r>
              <a:rPr lang="it-IT" b="1" dirty="0" err="1" smtClean="0"/>
              <a:t>…che</a:t>
            </a:r>
            <a:r>
              <a:rPr lang="it-IT" b="1" dirty="0" smtClean="0"/>
              <a:t> al termine dei 3 anni del lavoro dei Go finanziati con la Misura 16.1  </a:t>
            </a:r>
            <a:r>
              <a:rPr lang="it-IT" b="1" dirty="0" err="1" smtClean="0"/>
              <a:t>……</a:t>
            </a:r>
            <a:endParaRPr lang="it-IT" sz="1400" dirty="0"/>
          </a:p>
          <a:p>
            <a:pPr eaLnBrk="0" hangingPunct="0">
              <a:defRPr/>
            </a:pPr>
            <a:r>
              <a:rPr lang="it-IT" dirty="0"/>
              <a:t> </a:t>
            </a:r>
          </a:p>
        </p:txBody>
      </p:sp>
      <p:grpSp>
        <p:nvGrpSpPr>
          <p:cNvPr id="2" name="Gruppo 23"/>
          <p:cNvGrpSpPr>
            <a:grpSpLocks/>
          </p:cNvGrpSpPr>
          <p:nvPr/>
        </p:nvGrpSpPr>
        <p:grpSpPr bwMode="auto">
          <a:xfrm>
            <a:off x="539750" y="1844675"/>
            <a:ext cx="2857500" cy="1143000"/>
            <a:chOff x="214282" y="1643050"/>
            <a:chExt cx="3500462" cy="1500198"/>
          </a:xfrm>
        </p:grpSpPr>
        <p:pic>
          <p:nvPicPr>
            <p:cNvPr id="10248" name="Immagine 15" descr="March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7" y="2071679"/>
              <a:ext cx="1000131" cy="105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2" descr="C:\Users\FrancescoGobbi\Google Drive\assam\innovation broker\logo\Simbolo_InnovaMar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1928802"/>
              <a:ext cx="1071570" cy="107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Immagine 10" descr="Idee_icona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143116"/>
              <a:ext cx="203475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ccia circolare in giù 20"/>
            <p:cNvSpPr/>
            <p:nvPr/>
          </p:nvSpPr>
          <p:spPr>
            <a:xfrm>
              <a:off x="1929508" y="1643050"/>
              <a:ext cx="999576" cy="35629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0246" name="CasellaDiTesto 11"/>
          <p:cNvSpPr txBox="1">
            <a:spLocks noChangeArrowheads="1"/>
          </p:cNvSpPr>
          <p:nvPr/>
        </p:nvSpPr>
        <p:spPr bwMode="auto">
          <a:xfrm>
            <a:off x="1692275" y="4724400"/>
            <a:ext cx="5040313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it-IT" altLang="it-IT" b="1" dirty="0" smtClean="0">
                <a:cs typeface="Tahoma" pitchFamily="34" charset="0"/>
              </a:rPr>
              <a:t>…..</a:t>
            </a:r>
            <a:r>
              <a:rPr lang="it-IT" altLang="it-IT" b="1" dirty="0" smtClean="0">
                <a:solidFill>
                  <a:srgbClr val="FF0000"/>
                </a:solidFill>
                <a:cs typeface="Tahoma" pitchFamily="34" charset="0"/>
              </a:rPr>
              <a:t>diventi attività ordinaria e patrimonio delle aziende marchigiane </a:t>
            </a:r>
            <a:r>
              <a:rPr lang="it-IT" altLang="it-IT" sz="1400" b="1" dirty="0" smtClean="0">
                <a:cs typeface="Tahoma" pitchFamily="34" charset="0"/>
              </a:rPr>
              <a:t>(qualora la sperimentazione abbia dimostrato la validità dell’innovazione)</a:t>
            </a:r>
            <a:endParaRPr lang="it-IT" altLang="it-IT" sz="1400" dirty="0">
              <a:cs typeface="Tahoma" pitchFamily="34" charset="0"/>
            </a:endParaRPr>
          </a:p>
          <a:p>
            <a:pPr eaLnBrk="0" hangingPunct="0"/>
            <a:r>
              <a:rPr lang="it-IT" altLang="it-IT" dirty="0">
                <a:cs typeface="Tahoma" pitchFamily="34" charset="0"/>
              </a:rPr>
              <a:t> 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68863"/>
            <a:ext cx="1314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6" grpId="0" animBg="1"/>
      <p:bldP spid="102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La piattaforma Innovamarche</a:t>
            </a:r>
          </a:p>
        </p:txBody>
      </p:sp>
      <p:sp>
        <p:nvSpPr>
          <p:cNvPr id="11267" name="CasellaDiTesto 13"/>
          <p:cNvSpPr txBox="1">
            <a:spLocks noChangeArrowheads="1"/>
          </p:cNvSpPr>
          <p:nvPr/>
        </p:nvSpPr>
        <p:spPr bwMode="auto">
          <a:xfrm>
            <a:off x="2484438" y="1919288"/>
            <a:ext cx="61912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4400" b="1">
                <a:solidFill>
                  <a:srgbClr val="00B0F0"/>
                </a:solidFill>
                <a:cs typeface="Tahoma" pitchFamily="34" charset="0"/>
              </a:rPr>
              <a:t>www.innovamarche.it</a:t>
            </a:r>
          </a:p>
          <a:p>
            <a:pPr algn="ctr" eaLnBrk="0" hangingPunct="0"/>
            <a:endParaRPr lang="it-IT" altLang="it-IT" b="1">
              <a:solidFill>
                <a:srgbClr val="00B0F0"/>
              </a:solidFill>
              <a:cs typeface="Tahoma" pitchFamily="34" charset="0"/>
            </a:endParaRPr>
          </a:p>
          <a:p>
            <a:pPr algn="ctr" eaLnBrk="0" hangingPunct="0"/>
            <a:endParaRPr lang="it-IT" altLang="it-IT" b="1">
              <a:solidFill>
                <a:srgbClr val="00B0F0"/>
              </a:solidFill>
              <a:cs typeface="Tahoma" pitchFamily="34" charset="0"/>
            </a:endParaRPr>
          </a:p>
          <a:p>
            <a:pPr algn="ctr" eaLnBrk="0" hangingPunct="0"/>
            <a:r>
              <a:rPr lang="it-IT" altLang="it-IT" sz="2400" b="1">
                <a:solidFill>
                  <a:srgbClr val="00B0F0"/>
                </a:solidFill>
                <a:cs typeface="Tahoma" pitchFamily="34" charset="0"/>
              </a:rPr>
              <a:t>info@innovamarche.it</a:t>
            </a:r>
          </a:p>
        </p:txBody>
      </p:sp>
      <p:pic>
        <p:nvPicPr>
          <p:cNvPr id="11268" name="Picture 8" descr="http://www.logospike.com/wp-content/uploads/2015/06/Find_Us_On_Facebook_Logo_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288" y="4400550"/>
            <a:ext cx="14589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188" y="4254500"/>
            <a:ext cx="1027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4313238"/>
            <a:ext cx="10048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1448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Immagine 9" descr="Simbolo_InnovaMarch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413" y="1700213"/>
            <a:ext cx="338455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3857625" cy="1216025"/>
          </a:xfrm>
        </p:spPr>
        <p:txBody>
          <a:bodyPr/>
          <a:lstStyle/>
          <a:p>
            <a:r>
              <a:rPr lang="it-IT" altLang="it-IT" sz="1800" dirty="0" smtClean="0"/>
              <a:t>La collocazione dei </a:t>
            </a:r>
            <a:r>
              <a:rPr lang="it-IT" altLang="it-IT" sz="1800" dirty="0" err="1" smtClean="0"/>
              <a:t>G.O.</a:t>
            </a:r>
            <a:r>
              <a:rPr lang="it-IT" altLang="it-IT" sz="1800" dirty="0" smtClean="0"/>
              <a:t> all’interno del sistema della conoscenza in Europa</a:t>
            </a:r>
            <a:endParaRPr lang="it-IT" altLang="it-IT" sz="1800" dirty="0"/>
          </a:p>
        </p:txBody>
      </p:sp>
      <p:sp>
        <p:nvSpPr>
          <p:cNvPr id="3075" name="CasellaDiTesto 13"/>
          <p:cNvSpPr txBox="1">
            <a:spLocks noChangeArrowheads="1"/>
          </p:cNvSpPr>
          <p:nvPr/>
        </p:nvSpPr>
        <p:spPr bwMode="auto">
          <a:xfrm>
            <a:off x="2357422" y="2071678"/>
            <a:ext cx="6429420" cy="30008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t">
              <a:defRPr/>
            </a:pPr>
            <a:r>
              <a:rPr lang="it-IT" dirty="0">
                <a:solidFill>
                  <a:schemeClr val="bg2"/>
                </a:solidFill>
              </a:rPr>
              <a:t>La </a:t>
            </a:r>
            <a:r>
              <a:rPr lang="it-IT" b="1" dirty="0">
                <a:solidFill>
                  <a:schemeClr val="bg2"/>
                </a:solidFill>
              </a:rPr>
              <a:t>minore crescita</a:t>
            </a:r>
            <a:r>
              <a:rPr lang="it-IT" dirty="0">
                <a:solidFill>
                  <a:schemeClr val="bg2"/>
                </a:solidFill>
              </a:rPr>
              <a:t> dell'UE rispetto ai suoi principali concorrenti </a:t>
            </a:r>
            <a:r>
              <a:rPr lang="it-IT" dirty="0" smtClean="0">
                <a:solidFill>
                  <a:schemeClr val="bg2"/>
                </a:solidFill>
              </a:rPr>
              <a:t>negli ultimi anni è </a:t>
            </a:r>
            <a:r>
              <a:rPr lang="it-IT" dirty="0">
                <a:solidFill>
                  <a:schemeClr val="bg2"/>
                </a:solidFill>
              </a:rPr>
              <a:t>dovuta </a:t>
            </a:r>
            <a:r>
              <a:rPr lang="it-IT" dirty="0" smtClean="0">
                <a:solidFill>
                  <a:schemeClr val="bg2"/>
                </a:solidFill>
              </a:rPr>
              <a:t>per </a:t>
            </a:r>
            <a:r>
              <a:rPr lang="it-IT" dirty="0">
                <a:solidFill>
                  <a:schemeClr val="bg2"/>
                </a:solidFill>
              </a:rPr>
              <a:t>lo più allo </a:t>
            </a:r>
            <a:r>
              <a:rPr lang="it-IT" b="1" dirty="0">
                <a:solidFill>
                  <a:schemeClr val="bg2"/>
                </a:solidFill>
              </a:rPr>
              <a:t>scarto di produttività</a:t>
            </a:r>
            <a:r>
              <a:rPr lang="it-IT" dirty="0">
                <a:solidFill>
                  <a:schemeClr val="bg2"/>
                </a:solidFill>
              </a:rPr>
              <a:t> causato in parte da:</a:t>
            </a:r>
          </a:p>
          <a:p>
            <a:pPr algn="just" fontAlgn="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bg2"/>
                </a:solidFill>
              </a:rPr>
              <a:t>minori investimenti in </a:t>
            </a:r>
            <a:r>
              <a:rPr lang="it-IT" dirty="0" err="1">
                <a:solidFill>
                  <a:schemeClr val="bg2"/>
                </a:solidFill>
              </a:rPr>
              <a:t>R&amp;S</a:t>
            </a:r>
            <a:r>
              <a:rPr lang="it-IT" dirty="0">
                <a:solidFill>
                  <a:schemeClr val="bg2"/>
                </a:solidFill>
              </a:rPr>
              <a:t> e </a:t>
            </a:r>
            <a:r>
              <a:rPr lang="it-IT" dirty="0" smtClean="0">
                <a:solidFill>
                  <a:schemeClr val="bg2"/>
                </a:solidFill>
              </a:rPr>
              <a:t>innovazione;</a:t>
            </a:r>
            <a:endParaRPr lang="it-IT" dirty="0">
              <a:solidFill>
                <a:schemeClr val="bg2"/>
              </a:solidFill>
            </a:endParaRPr>
          </a:p>
          <a:p>
            <a:pPr algn="just" fontAlgn="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bg2"/>
                </a:solidFill>
              </a:rPr>
              <a:t>insufficiente uso delle </a:t>
            </a:r>
            <a:r>
              <a:rPr lang="it-IT" dirty="0" smtClean="0">
                <a:solidFill>
                  <a:schemeClr val="bg2"/>
                </a:solidFill>
              </a:rPr>
              <a:t>tecnologie  dell'informazione e della comunicazione;</a:t>
            </a:r>
            <a:endParaRPr lang="it-IT" dirty="0">
              <a:solidFill>
                <a:schemeClr val="bg2"/>
              </a:solidFill>
            </a:endParaRPr>
          </a:p>
          <a:p>
            <a:pPr algn="just" fontAlgn="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u="sng" dirty="0">
                <a:solidFill>
                  <a:schemeClr val="bg2"/>
                </a:solidFill>
              </a:rPr>
              <a:t>difficile accesso all'innovazione </a:t>
            </a:r>
            <a:r>
              <a:rPr lang="it-IT" dirty="0">
                <a:solidFill>
                  <a:schemeClr val="bg2"/>
                </a:solidFill>
              </a:rPr>
              <a:t>in alcune parti </a:t>
            </a:r>
            <a:r>
              <a:rPr lang="it-IT" dirty="0" smtClean="0">
                <a:solidFill>
                  <a:schemeClr val="bg2"/>
                </a:solidFill>
              </a:rPr>
              <a:t>del mondo produttivo (piccole imprese, settore primario);</a:t>
            </a:r>
            <a:endParaRPr lang="it-IT" altLang="it-IT" b="1" dirty="0">
              <a:solidFill>
                <a:schemeClr val="bg2"/>
              </a:solidFill>
              <a:cs typeface="Tahoma" pitchFamily="34" charset="0"/>
            </a:endParaRPr>
          </a:p>
        </p:txBody>
      </p:sp>
      <p:pic>
        <p:nvPicPr>
          <p:cNvPr id="8196" name="Immagine 9" descr="Simbolo_InnovaMarch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2393181" cy="258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71472" y="5429264"/>
            <a:ext cx="4504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smtClean="0">
                <a:solidFill>
                  <a:srgbClr val="FF0000"/>
                </a:solidFill>
              </a:rPr>
              <a:t>Qual è la strategia dell’UE per l’ innovazione?</a:t>
            </a:r>
            <a:endParaRPr lang="it-IT" sz="1500" b="1" dirty="0">
              <a:solidFill>
                <a:srgbClr val="FF0000"/>
              </a:solidFill>
            </a:endParaRPr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11560" y="5445224"/>
            <a:ext cx="432048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 descr="EIP-kartta_net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14513"/>
            <a:ext cx="4643438" cy="3702050"/>
          </a:xfrm>
        </p:spPr>
      </p:pic>
      <p:sp>
        <p:nvSpPr>
          <p:cNvPr id="9220" name="CasellaDiTesto 5"/>
          <p:cNvSpPr txBox="1">
            <a:spLocks noChangeArrowheads="1"/>
          </p:cNvSpPr>
          <p:nvPr/>
        </p:nvSpPr>
        <p:spPr bwMode="auto">
          <a:xfrm>
            <a:off x="5143500" y="285750"/>
            <a:ext cx="3819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 b="1" dirty="0" smtClean="0">
                <a:solidFill>
                  <a:srgbClr val="51A2DA"/>
                </a:solidFill>
                <a:latin typeface="Tahoma" pitchFamily="34" charset="0"/>
                <a:cs typeface="Tahoma" pitchFamily="34" charset="0"/>
              </a:rPr>
              <a:t>La collocazione dei GO all’interno del sistema della conoscenza in Europa</a:t>
            </a:r>
            <a:endParaRPr lang="it-IT" altLang="it-IT" sz="2000" b="1" dirty="0">
              <a:solidFill>
                <a:srgbClr val="51A2D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715149" y="4000500"/>
            <a:ext cx="1285875" cy="7858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PSR</a:t>
            </a:r>
          </a:p>
          <a:p>
            <a:pPr algn="ctr">
              <a:defRPr/>
            </a:pPr>
            <a:r>
              <a:rPr lang="it-IT" sz="1100" b="1" dirty="0" err="1" smtClean="0"/>
              <a:t>Sottomis</a:t>
            </a:r>
            <a:r>
              <a:rPr lang="it-IT" sz="1100" b="1" dirty="0" smtClean="0"/>
              <a:t>. 16.1</a:t>
            </a:r>
            <a:endParaRPr lang="it-IT" sz="1100" b="1" dirty="0"/>
          </a:p>
        </p:txBody>
      </p:sp>
      <p:sp>
        <p:nvSpPr>
          <p:cNvPr id="8" name="Ovale 7"/>
          <p:cNvSpPr/>
          <p:nvPr/>
        </p:nvSpPr>
        <p:spPr>
          <a:xfrm>
            <a:off x="6643712" y="1785938"/>
            <a:ext cx="1428750" cy="8572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HORIZON</a:t>
            </a:r>
            <a:r>
              <a:rPr lang="it-IT" sz="1600" b="1" dirty="0"/>
              <a:t> 2020</a:t>
            </a:r>
          </a:p>
        </p:txBody>
      </p:sp>
      <p:sp>
        <p:nvSpPr>
          <p:cNvPr id="10" name="Ovale 9"/>
          <p:cNvSpPr/>
          <p:nvPr/>
        </p:nvSpPr>
        <p:spPr>
          <a:xfrm>
            <a:off x="4714885" y="3071813"/>
            <a:ext cx="1214437" cy="7858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EIP AGRI</a:t>
            </a:r>
          </a:p>
        </p:txBody>
      </p:sp>
      <p:sp>
        <p:nvSpPr>
          <p:cNvPr id="11" name="Freccia a destra 10"/>
          <p:cNvSpPr/>
          <p:nvPr/>
        </p:nvSpPr>
        <p:spPr>
          <a:xfrm rot="19353255">
            <a:off x="5767412" y="2627313"/>
            <a:ext cx="754062" cy="444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8580903">
            <a:off x="5865837" y="2727325"/>
            <a:ext cx="768350" cy="46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9226" name="Gruppo 14"/>
          <p:cNvGrpSpPr>
            <a:grpSpLocks/>
          </p:cNvGrpSpPr>
          <p:nvPr/>
        </p:nvGrpSpPr>
        <p:grpSpPr bwMode="auto">
          <a:xfrm rot="-6116064">
            <a:off x="5799161" y="4010026"/>
            <a:ext cx="866775" cy="146050"/>
            <a:chOff x="6767742" y="3412427"/>
            <a:chExt cx="867395" cy="146233"/>
          </a:xfrm>
        </p:grpSpPr>
        <p:sp>
          <p:nvSpPr>
            <p:cNvPr id="13" name="Freccia a destra 12"/>
            <p:cNvSpPr/>
            <p:nvPr/>
          </p:nvSpPr>
          <p:spPr>
            <a:xfrm rot="19353255">
              <a:off x="6782330" y="3410603"/>
              <a:ext cx="754602" cy="46096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" name="Freccia a destra 13"/>
            <p:cNvSpPr/>
            <p:nvPr/>
          </p:nvSpPr>
          <p:spPr>
            <a:xfrm rot="8580903">
              <a:off x="6873609" y="3513460"/>
              <a:ext cx="768900" cy="46096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" name="Gruppo 15"/>
          <p:cNvGrpSpPr/>
          <p:nvPr/>
        </p:nvGrpSpPr>
        <p:grpSpPr>
          <a:xfrm rot="18484177">
            <a:off x="6732859" y="3176810"/>
            <a:ext cx="1324363" cy="364976"/>
            <a:chOff x="6767742" y="3412427"/>
            <a:chExt cx="867395" cy="14623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Freccia a destra 16"/>
            <p:cNvSpPr/>
            <p:nvPr/>
          </p:nvSpPr>
          <p:spPr>
            <a:xfrm rot="19353255">
              <a:off x="6767742" y="3412427"/>
              <a:ext cx="754555" cy="45719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8" name="Freccia a destra 17"/>
            <p:cNvSpPr/>
            <p:nvPr/>
          </p:nvSpPr>
          <p:spPr>
            <a:xfrm rot="8580903">
              <a:off x="6865810" y="3512941"/>
              <a:ext cx="769327" cy="45719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9228" name="Picture 4" descr="https://pbs.twimg.com/profile_images/378800000780831422/661feb85d99eff401ed662cefb90715c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857752" y="3857628"/>
            <a:ext cx="642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Focus </a:t>
            </a:r>
            <a:r>
              <a:rPr lang="it-IT" sz="1100" dirty="0" err="1" smtClean="0"/>
              <a:t>group</a:t>
            </a:r>
            <a:endParaRPr lang="it-IT" sz="1100" dirty="0"/>
          </a:p>
        </p:txBody>
      </p:sp>
      <p:sp>
        <p:nvSpPr>
          <p:cNvPr id="21" name="Ovale 20"/>
          <p:cNvSpPr/>
          <p:nvPr/>
        </p:nvSpPr>
        <p:spPr>
          <a:xfrm>
            <a:off x="4786314" y="3786190"/>
            <a:ext cx="714380" cy="571504"/>
          </a:xfrm>
          <a:prstGeom prst="ellipse">
            <a:avLst/>
          </a:prstGeom>
          <a:solidFill>
            <a:srgbClr val="00B0F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7858148" y="1857364"/>
            <a:ext cx="857256" cy="714380"/>
          </a:xfrm>
          <a:prstGeom prst="ellipse">
            <a:avLst/>
          </a:prstGeom>
          <a:solidFill>
            <a:srgbClr val="00B0F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929586" y="2000240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Thematic</a:t>
            </a:r>
            <a:r>
              <a:rPr lang="it-IT" sz="1100" dirty="0" smtClean="0"/>
              <a:t> </a:t>
            </a:r>
            <a:r>
              <a:rPr lang="it-IT" sz="1100" dirty="0" err="1" smtClean="0"/>
              <a:t>networks</a:t>
            </a:r>
            <a:endParaRPr lang="it-IT" sz="1100" dirty="0"/>
          </a:p>
        </p:txBody>
      </p:sp>
      <p:sp>
        <p:nvSpPr>
          <p:cNvPr id="24" name="Ovale 23"/>
          <p:cNvSpPr/>
          <p:nvPr/>
        </p:nvSpPr>
        <p:spPr>
          <a:xfrm>
            <a:off x="7786710" y="3786190"/>
            <a:ext cx="857256" cy="714380"/>
          </a:xfrm>
          <a:prstGeom prst="ellipse">
            <a:avLst/>
          </a:prstGeom>
          <a:solidFill>
            <a:srgbClr val="00B0F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86710" y="3929066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Operational</a:t>
            </a:r>
            <a:r>
              <a:rPr lang="it-IT" sz="1100" dirty="0" smtClean="0"/>
              <a:t> </a:t>
            </a:r>
            <a:r>
              <a:rPr lang="it-IT" sz="1100" dirty="0" err="1" smtClean="0"/>
              <a:t>group</a:t>
            </a:r>
            <a:endParaRPr lang="it-IT" sz="11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57224" y="564357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bring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 </a:t>
            </a:r>
            <a:r>
              <a:rPr lang="it-IT" dirty="0" err="1" smtClean="0"/>
              <a:t>partners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and </a:t>
            </a:r>
            <a:r>
              <a:rPr lang="it-IT" dirty="0" err="1" smtClean="0"/>
              <a:t>practice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428860" y="1785926"/>
            <a:ext cx="5975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+mj-lt"/>
              </a:rPr>
              <a:t>INNOVATION</a:t>
            </a:r>
            <a:r>
              <a:rPr lang="it-IT" sz="2800" b="1" dirty="0">
                <a:latin typeface="Calisto MT" pitchFamily="18" charset="0"/>
              </a:rPr>
              <a:t> </a:t>
            </a:r>
            <a:r>
              <a:rPr lang="it-IT" sz="2000" b="1" dirty="0">
                <a:latin typeface="+mj-lt"/>
              </a:rPr>
              <a:t>BROKERING</a:t>
            </a:r>
          </a:p>
        </p:txBody>
      </p:sp>
      <p:pic>
        <p:nvPicPr>
          <p:cNvPr id="14" name="Picture 6" descr="http://www.ict4executive.it/upload/images/04_2013/soldi-omini-stilizzati-130412112657_medium.jpg"/>
          <p:cNvPicPr>
            <a:picLocks noChangeAspect="1" noChangeArrowheads="1"/>
          </p:cNvPicPr>
          <p:nvPr/>
        </p:nvPicPr>
        <p:blipFill>
          <a:blip r:embed="rId2" cstate="print"/>
          <a:srcRect l="2638" t="2139" r="5208"/>
          <a:stretch>
            <a:fillRect/>
          </a:stretch>
        </p:blipFill>
        <p:spPr bwMode="auto">
          <a:xfrm>
            <a:off x="642910" y="2285992"/>
            <a:ext cx="14605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2428860" y="2285992"/>
            <a:ext cx="59023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Intermediario </a:t>
            </a:r>
            <a:r>
              <a:rPr lang="it-IT" b="1" dirty="0" smtClean="0"/>
              <a:t>dell’innovazione,</a:t>
            </a:r>
            <a:r>
              <a:rPr lang="it-IT" dirty="0" smtClean="0"/>
              <a:t> </a:t>
            </a:r>
            <a:r>
              <a:rPr lang="it-IT" dirty="0"/>
              <a:t>con ruolo di facilitatore nella creazione </a:t>
            </a:r>
            <a:r>
              <a:rPr lang="it-IT" dirty="0" smtClean="0"/>
              <a:t>di un partenariato con attori diversi (competenze diverse), per creare </a:t>
            </a:r>
            <a:r>
              <a:rPr lang="it-IT" dirty="0" smtClean="0">
                <a:ea typeface="Tahoma" panose="020B0604030504040204" pitchFamily="34" charset="0"/>
                <a:cs typeface="Tahoma" panose="020B0604030504040204" pitchFamily="34" charset="0"/>
              </a:rPr>
              <a:t>progetti finalizzati a attuare soluzioni innovative per affrontare un problema specifico o per cogliere una nuova opportunità.</a:t>
            </a:r>
            <a:endParaRPr lang="it-IT" dirty="0"/>
          </a:p>
        </p:txBody>
      </p:sp>
      <p:sp>
        <p:nvSpPr>
          <p:cNvPr id="14347" name="Titolo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6337300" cy="1216025"/>
          </a:xfrm>
        </p:spPr>
        <p:txBody>
          <a:bodyPr/>
          <a:lstStyle/>
          <a:p>
            <a:pPr algn="ctr"/>
            <a:r>
              <a:rPr lang="it-IT" dirty="0" smtClean="0"/>
              <a:t>Perché un </a:t>
            </a:r>
            <a:r>
              <a:rPr lang="it-IT" dirty="0" err="1" smtClean="0"/>
              <a:t>innovation</a:t>
            </a:r>
            <a:r>
              <a:rPr lang="it-IT" dirty="0" smtClean="0"/>
              <a:t> broker </a:t>
            </a:r>
            <a:br>
              <a:rPr lang="it-IT" dirty="0" smtClean="0"/>
            </a:br>
            <a:r>
              <a:rPr lang="it-IT" dirty="0" smtClean="0"/>
              <a:t>pubblico?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643306" y="4071942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Definire una METODOLOGIA</a:t>
            </a:r>
          </a:p>
          <a:p>
            <a:pPr algn="ctr"/>
            <a:endParaRPr lang="it-IT" sz="1200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Trasformare </a:t>
            </a:r>
          </a:p>
          <a:p>
            <a:pPr algn="ctr"/>
            <a:r>
              <a:rPr lang="it-IT" dirty="0" smtClean="0"/>
              <a:t>il metodo in Azioni</a:t>
            </a:r>
            <a:endParaRPr lang="it-IT" dirty="0"/>
          </a:p>
        </p:txBody>
      </p:sp>
      <p:sp>
        <p:nvSpPr>
          <p:cNvPr id="21" name="Freccia in giù 20"/>
          <p:cNvSpPr/>
          <p:nvPr/>
        </p:nvSpPr>
        <p:spPr>
          <a:xfrm>
            <a:off x="5000628" y="478632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5000628" y="371475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sinistra 22"/>
          <p:cNvSpPr/>
          <p:nvPr/>
        </p:nvSpPr>
        <p:spPr>
          <a:xfrm>
            <a:off x="6357950" y="4357694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7143768" y="421481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Comitato tecnico scientifico</a:t>
            </a:r>
            <a:endParaRPr lang="it-IT" sz="1200" dirty="0"/>
          </a:p>
        </p:txBody>
      </p:sp>
      <p:sp>
        <p:nvSpPr>
          <p:cNvPr id="25" name="Freccia a sinistra 24"/>
          <p:cNvSpPr/>
          <p:nvPr/>
        </p:nvSpPr>
        <p:spPr>
          <a:xfrm rot="10800000">
            <a:off x="3428992" y="5715016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571736" y="565233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OO.PP.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714348" y="4000504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b="1" dirty="0" smtClean="0">
                <a:solidFill>
                  <a:srgbClr val="FF0000"/>
                </a:solidFill>
                <a:cs typeface="Tahoma" pitchFamily="34" charset="0"/>
              </a:rPr>
              <a:t>Partire dalle aziende (idee, opportunità, esigenze), </a:t>
            </a:r>
            <a:r>
              <a:rPr lang="it-IT" altLang="it-IT" sz="1200" dirty="0" smtClean="0">
                <a:cs typeface="Tahoma" pitchFamily="34" charset="0"/>
              </a:rPr>
              <a:t>per favorire la creazione di partenariati, rivolti alla </a:t>
            </a:r>
            <a:r>
              <a:rPr lang="it-IT" altLang="it-IT" sz="1200" b="1" i="1" dirty="0" err="1" smtClean="0">
                <a:cs typeface="Tahoma" pitchFamily="34" charset="0"/>
              </a:rPr>
              <a:t>cocreazione</a:t>
            </a:r>
            <a:r>
              <a:rPr lang="it-IT" altLang="it-IT" sz="1200" dirty="0" smtClean="0">
                <a:cs typeface="Tahoma" pitchFamily="34" charset="0"/>
              </a:rPr>
              <a:t> e sulla </a:t>
            </a:r>
            <a:r>
              <a:rPr lang="it-IT" altLang="it-IT" sz="1200" b="1" i="1" dirty="0" err="1" smtClean="0">
                <a:cs typeface="Tahoma" pitchFamily="34" charset="0"/>
              </a:rPr>
              <a:t>fertlizzazione</a:t>
            </a:r>
            <a:r>
              <a:rPr lang="it-IT" altLang="it-IT" sz="1200" b="1" i="1" dirty="0" smtClean="0">
                <a:cs typeface="Tahoma" pitchFamily="34" charset="0"/>
              </a:rPr>
              <a:t> incrociata </a:t>
            </a:r>
            <a:r>
              <a:rPr lang="it-IT" altLang="it-IT" sz="1200" dirty="0" smtClean="0">
                <a:cs typeface="Tahoma" pitchFamily="34" charset="0"/>
              </a:rPr>
              <a:t>di conoscenze e di competenze.</a:t>
            </a:r>
            <a:endParaRPr lang="it-IT" sz="1200" dirty="0"/>
          </a:p>
        </p:txBody>
      </p:sp>
      <p:sp>
        <p:nvSpPr>
          <p:cNvPr id="17" name="Freccia a sinistra 16"/>
          <p:cNvSpPr/>
          <p:nvPr/>
        </p:nvSpPr>
        <p:spPr>
          <a:xfrm>
            <a:off x="3500430" y="4357694"/>
            <a:ext cx="64294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 dirty="0" smtClean="0"/>
              <a:t>INNOVAMARCHE: dal metodo alle azioni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335338"/>
            <a:ext cx="15001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5"/>
            <a:ext cx="1508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971550" y="1714500"/>
            <a:ext cx="7704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ASSAM, Innovation Broker pubblico per promuovere l’innovazione interattiva del PEI</a:t>
            </a:r>
          </a:p>
        </p:txBody>
      </p:sp>
      <p:sp>
        <p:nvSpPr>
          <p:cNvPr id="18438" name="CasellaDiTesto 6"/>
          <p:cNvSpPr txBox="1">
            <a:spLocks noChangeArrowheads="1"/>
          </p:cNvSpPr>
          <p:nvPr/>
        </p:nvSpPr>
        <p:spPr bwMode="auto">
          <a:xfrm>
            <a:off x="3357563" y="278606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ANIMAZIONE</a:t>
            </a:r>
          </a:p>
        </p:txBody>
      </p:sp>
      <p:sp>
        <p:nvSpPr>
          <p:cNvPr id="8" name="Freccia a sinistra 7"/>
          <p:cNvSpPr/>
          <p:nvPr/>
        </p:nvSpPr>
        <p:spPr>
          <a:xfrm rot="16200000">
            <a:off x="3983038" y="2017712"/>
            <a:ext cx="249238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40" name="Rettangolo 9"/>
          <p:cNvSpPr>
            <a:spLocks noChangeArrowheads="1"/>
          </p:cNvSpPr>
          <p:nvPr/>
        </p:nvSpPr>
        <p:spPr bwMode="auto">
          <a:xfrm>
            <a:off x="1714500" y="2286000"/>
            <a:ext cx="5357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>
                <a:cs typeface="Tahoma" pitchFamily="34" charset="0"/>
              </a:rPr>
              <a:t>Far </a:t>
            </a:r>
            <a:r>
              <a:rPr lang="it-IT" altLang="it-IT" sz="1200" b="1">
                <a:cs typeface="Tahoma" pitchFamily="34" charset="0"/>
              </a:rPr>
              <a:t>emergere</a:t>
            </a:r>
            <a:r>
              <a:rPr lang="it-IT" altLang="it-IT" sz="1200">
                <a:cs typeface="Tahoma" pitchFamily="34" charset="0"/>
              </a:rPr>
              <a:t> i fabbisogni / cogliere opportunità, in un processo </a:t>
            </a:r>
            <a:r>
              <a:rPr lang="it-IT" altLang="it-IT" sz="1200" b="1">
                <a:cs typeface="Tahoma" pitchFamily="34" charset="0"/>
              </a:rPr>
              <a:t>bottom up</a:t>
            </a:r>
          </a:p>
        </p:txBody>
      </p:sp>
      <p:sp>
        <p:nvSpPr>
          <p:cNvPr id="18441" name="CasellaDiTesto 10"/>
          <p:cNvSpPr txBox="1">
            <a:spLocks noChangeArrowheads="1"/>
          </p:cNvSpPr>
          <p:nvPr/>
        </p:nvSpPr>
        <p:spPr bwMode="auto">
          <a:xfrm rot="-5400000">
            <a:off x="1439863" y="3703637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INFO DAY</a:t>
            </a:r>
          </a:p>
        </p:txBody>
      </p:sp>
      <p:sp>
        <p:nvSpPr>
          <p:cNvPr id="18442" name="CasellaDiTesto 11"/>
          <p:cNvSpPr txBox="1">
            <a:spLocks noChangeArrowheads="1"/>
          </p:cNvSpPr>
          <p:nvPr/>
        </p:nvSpPr>
        <p:spPr bwMode="auto">
          <a:xfrm rot="-5400000">
            <a:off x="5654676" y="363220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PIATTAFORMA</a:t>
            </a:r>
          </a:p>
        </p:txBody>
      </p:sp>
      <p:sp>
        <p:nvSpPr>
          <p:cNvPr id="13" name="Freccia a sinistra 12"/>
          <p:cNvSpPr/>
          <p:nvPr/>
        </p:nvSpPr>
        <p:spPr>
          <a:xfrm rot="16200000">
            <a:off x="3983038" y="2589212"/>
            <a:ext cx="249238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786313"/>
            <a:ext cx="157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CasellaDiTesto 13"/>
          <p:cNvSpPr txBox="1">
            <a:spLocks noChangeArrowheads="1"/>
          </p:cNvSpPr>
          <p:nvPr/>
        </p:nvSpPr>
        <p:spPr bwMode="auto">
          <a:xfrm>
            <a:off x="3571875" y="5929313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OPEN DAY</a:t>
            </a:r>
          </a:p>
        </p:txBody>
      </p:sp>
      <p:sp>
        <p:nvSpPr>
          <p:cNvPr id="15" name="Freccia tridirezionale 14"/>
          <p:cNvSpPr/>
          <p:nvPr/>
        </p:nvSpPr>
        <p:spPr>
          <a:xfrm rot="10800000">
            <a:off x="4000500" y="4214813"/>
            <a:ext cx="428625" cy="4286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 dirty="0" smtClean="0"/>
              <a:t>INNOVAMARCHE: Dagli Info </a:t>
            </a:r>
            <a:r>
              <a:rPr lang="it-IT" altLang="it-IT" sz="1800" dirty="0" err="1" smtClean="0"/>
              <a:t>day</a:t>
            </a:r>
            <a:r>
              <a:rPr lang="it-IT" altLang="it-IT" sz="1800" dirty="0" smtClean="0"/>
              <a:t> agli Open </a:t>
            </a:r>
            <a:r>
              <a:rPr lang="it-IT" altLang="it-IT" sz="1800" dirty="0" err="1" smtClean="0"/>
              <a:t>day</a:t>
            </a:r>
            <a:endParaRPr lang="it-IT" altLang="it-IT" sz="1800" dirty="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10715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sellaDiTesto 10"/>
          <p:cNvSpPr txBox="1">
            <a:spLocks noChangeArrowheads="1"/>
          </p:cNvSpPr>
          <p:nvPr/>
        </p:nvSpPr>
        <p:spPr bwMode="auto">
          <a:xfrm>
            <a:off x="214313" y="2428875"/>
            <a:ext cx="121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INFO DAY</a:t>
            </a:r>
          </a:p>
        </p:txBody>
      </p:sp>
      <p:pic>
        <p:nvPicPr>
          <p:cNvPr id="19461" name="Immagine 4" descr="P_20160623_112154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7145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5" descr="P_20160714_145013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40719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Immagin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14752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CasellaDiTesto 9"/>
          <p:cNvSpPr txBox="1">
            <a:spLocks noChangeArrowheads="1"/>
          </p:cNvSpPr>
          <p:nvPr/>
        </p:nvSpPr>
        <p:spPr bwMode="auto">
          <a:xfrm rot="-2072993">
            <a:off x="2257425" y="2541588"/>
            <a:ext cx="1946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560 partecipati</a:t>
            </a:r>
          </a:p>
        </p:txBody>
      </p:sp>
      <p:sp>
        <p:nvSpPr>
          <p:cNvPr id="19467" name="CasellaDiTesto 11"/>
          <p:cNvSpPr txBox="1">
            <a:spLocks noChangeArrowheads="1"/>
          </p:cNvSpPr>
          <p:nvPr/>
        </p:nvSpPr>
        <p:spPr bwMode="auto">
          <a:xfrm rot="-2139928">
            <a:off x="5229113" y="4267069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4 report sull’innovazione</a:t>
            </a:r>
          </a:p>
        </p:txBody>
      </p:sp>
      <p:pic>
        <p:nvPicPr>
          <p:cNvPr id="12" name="Immagine 11" descr="IMG_07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785926"/>
            <a:ext cx="3000364" cy="2241013"/>
          </a:xfrm>
          <a:prstGeom prst="rect">
            <a:avLst/>
          </a:prstGeom>
        </p:spPr>
      </p:pic>
      <p:pic>
        <p:nvPicPr>
          <p:cNvPr id="19463" name="Immagine 6" descr="P_20160714_145222 (2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2643188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CasellaDiTesto 10"/>
          <p:cNvSpPr txBox="1">
            <a:spLocks noChangeArrowheads="1"/>
          </p:cNvSpPr>
          <p:nvPr/>
        </p:nvSpPr>
        <p:spPr bwMode="auto">
          <a:xfrm rot="-2225645">
            <a:off x="2871788" y="4227513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17 tavoli – open </a:t>
            </a:r>
            <a:r>
              <a:rPr lang="it-IT" sz="1600" dirty="0" err="1">
                <a:solidFill>
                  <a:schemeClr val="bg1"/>
                </a:solidFill>
              </a:rPr>
              <a:t>space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 rot="-2225645">
            <a:off x="5455979" y="2744152"/>
            <a:ext cx="2967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18  case </a:t>
            </a:r>
            <a:r>
              <a:rPr lang="it-IT" sz="1600" dirty="0" err="1" smtClean="0">
                <a:solidFill>
                  <a:schemeClr val="bg1"/>
                </a:solidFill>
              </a:rPr>
              <a:t>history</a:t>
            </a:r>
            <a:r>
              <a:rPr lang="it-IT" sz="1600" dirty="0" smtClean="0">
                <a:solidFill>
                  <a:schemeClr val="bg1"/>
                </a:solidFill>
              </a:rPr>
              <a:t> di successo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 dirty="0" smtClean="0"/>
              <a:t>INNOVAMARCHE: Dagli Info agli Open </a:t>
            </a:r>
            <a:r>
              <a:rPr lang="it-IT" altLang="it-IT" sz="1800" dirty="0" err="1" smtClean="0"/>
              <a:t>day</a:t>
            </a:r>
            <a:endParaRPr lang="it-IT" altLang="it-IT" sz="1800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10715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asellaDiTesto 10"/>
          <p:cNvSpPr txBox="1">
            <a:spLocks noChangeArrowheads="1"/>
          </p:cNvSpPr>
          <p:nvPr/>
        </p:nvSpPr>
        <p:spPr bwMode="auto">
          <a:xfrm>
            <a:off x="214313" y="2428875"/>
            <a:ext cx="121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INFO DAY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728" y="3000372"/>
            <a:ext cx="7215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CHIMICA VERDE </a:t>
            </a:r>
            <a:r>
              <a:rPr lang="it-IT" sz="1600" dirty="0"/>
              <a:t>( coloranti naturali; concia delle pelli; prodotti fitoterapici; nuovi materiale anche per packaging)</a:t>
            </a:r>
          </a:p>
        </p:txBody>
      </p:sp>
      <p:sp>
        <p:nvSpPr>
          <p:cNvPr id="20486" name="CasellaDiTesto 8"/>
          <p:cNvSpPr txBox="1">
            <a:spLocks noChangeArrowheads="1"/>
          </p:cNvSpPr>
          <p:nvPr/>
        </p:nvSpPr>
        <p:spPr bwMode="auto">
          <a:xfrm>
            <a:off x="1428728" y="3643314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ECONOMIA CIRCOLARE </a:t>
            </a:r>
            <a:r>
              <a:rPr lang="it-IT" sz="1600" dirty="0"/>
              <a:t>( riutilizzo sottoprodotti come </a:t>
            </a:r>
            <a:r>
              <a:rPr lang="it-IT" sz="1600" dirty="0" err="1"/>
              <a:t>compost</a:t>
            </a:r>
            <a:r>
              <a:rPr lang="it-IT" sz="1600" dirty="0"/>
              <a:t> / ammendante; riutilizzo per nuovi prodotti)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14136" y="1772816"/>
            <a:ext cx="26917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temi emersi</a:t>
            </a: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1428728" y="4357694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7030A0"/>
                </a:solidFill>
              </a:rPr>
              <a:t>AGRICOLTURA PRECISIONE </a:t>
            </a:r>
            <a:r>
              <a:rPr lang="it-IT" sz="1600" dirty="0"/>
              <a:t>( monitoraggio suolo/colture; sistemi a supporto delle decisioni – </a:t>
            </a:r>
            <a:r>
              <a:rPr lang="it-IT" sz="1600" dirty="0" err="1"/>
              <a:t>decision</a:t>
            </a:r>
            <a:r>
              <a:rPr lang="it-IT" sz="1600" dirty="0"/>
              <a:t> </a:t>
            </a:r>
            <a:r>
              <a:rPr lang="it-IT" sz="1600" dirty="0" err="1"/>
              <a:t>support</a:t>
            </a:r>
            <a:r>
              <a:rPr lang="it-IT" sz="1600" dirty="0"/>
              <a:t> </a:t>
            </a:r>
            <a:r>
              <a:rPr lang="it-IT" sz="1600" dirty="0" err="1"/>
              <a:t>systems</a:t>
            </a:r>
            <a:r>
              <a:rPr lang="it-IT" sz="1600" dirty="0"/>
              <a:t> 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28728" y="2643182"/>
            <a:ext cx="7072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AGRICOLTURA SOCIALE </a:t>
            </a:r>
            <a:r>
              <a:rPr lang="it-IT" sz="1600" dirty="0"/>
              <a:t>(  infanzia 1 – 6 anni; longevità; disabilità;)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28728" y="5072074"/>
            <a:ext cx="5357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NUTRACEUTICA ED ALIMENTI FUNZIONALI </a:t>
            </a:r>
            <a:r>
              <a:rPr lang="it-IT" sz="1600" dirty="0"/>
              <a:t>( nuove colture; </a:t>
            </a:r>
            <a:r>
              <a:rPr lang="it-IT" sz="1600" dirty="0" err="1"/>
              <a:t>novel</a:t>
            </a:r>
            <a:r>
              <a:rPr lang="it-IT" sz="1600" dirty="0"/>
              <a:t> </a:t>
            </a:r>
            <a:r>
              <a:rPr lang="it-IT" sz="1600" dirty="0" err="1"/>
              <a:t>food</a:t>
            </a:r>
            <a:r>
              <a:rPr lang="it-IT" sz="1600" dirty="0"/>
              <a:t>; biotecnologie; alimenti per gruppi/target)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dirty="0" smtClean="0"/>
              <a:t>INNOVAMARCHE: Dagli Info </a:t>
            </a:r>
            <a:r>
              <a:rPr lang="it-IT" altLang="it-IT" sz="2400" dirty="0" err="1" smtClean="0"/>
              <a:t>day</a:t>
            </a:r>
            <a:r>
              <a:rPr lang="it-IT" altLang="it-IT" sz="2400" dirty="0" smtClean="0"/>
              <a:t> agli Open </a:t>
            </a:r>
            <a:r>
              <a:rPr lang="it-IT" altLang="it-IT" sz="2400" dirty="0" err="1" smtClean="0"/>
              <a:t>day</a:t>
            </a:r>
            <a:endParaRPr lang="it-IT" sz="2400" dirty="0" smtClean="0"/>
          </a:p>
        </p:txBody>
      </p:sp>
      <p:pic>
        <p:nvPicPr>
          <p:cNvPr id="25603" name="Picture 2" descr="N:\Assam\ArchivioStruttura\Agroindustria\InnovaMarche\OPEN DAY\AGRICOLTURA DI PRECISIONE\foto evento\14956611_1371033872907649_18694769510479188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57450"/>
            <a:ext cx="26177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N:\Assam\ArchivioStruttura\Agroindustria\InnovaMarche\OPEN DAY\AGRICOLTURA SOCIALE\open day toscana\IMGP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N:\Assam\ArchivioStruttura\Agroindustria\InnovaMarche\OPEN DAY\PICCOLI FRUTTI\FOTO ANGELA\20161214_15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581525"/>
            <a:ext cx="27813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63688" y="1700808"/>
            <a:ext cx="53319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OPEN DAY REALIZZATI</a:t>
            </a:r>
          </a:p>
        </p:txBody>
      </p:sp>
      <p:pic>
        <p:nvPicPr>
          <p:cNvPr id="25607" name="Immagine 6" descr="P_20161215_101924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2567010" cy="1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IMG-20170509-WA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7" y="2786058"/>
            <a:ext cx="2953423" cy="16584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B0F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Grafico 16"/>
          <p:cNvGraphicFramePr/>
          <p:nvPr/>
        </p:nvGraphicFramePr>
        <p:xfrm>
          <a:off x="142844" y="1714488"/>
          <a:ext cx="642942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357938" y="2071688"/>
          <a:ext cx="2614612" cy="3735387"/>
        </p:xfrm>
        <a:graphic>
          <a:graphicData uri="http://schemas.openxmlformats.org/presentationml/2006/ole">
            <p:oleObj spid="_x0000_s2050" name="Acrobat Document" r:id="rId6" imgW="25221600" imgH="35979840" progId="AcroExch.Document.DC">
              <p:embed/>
            </p:oleObj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c98c1a6-c651-4502-9cf8-05a5921fc0c4"/>
  <p:tag name="ISPRING_RESOURCE_PATHS_HASH_PRESENTER" val="507ce0d5f421479cc7565ceeaa7e467e1736fb2"/>
</p:tagLst>
</file>

<file path=ppt/theme/theme1.xml><?xml version="1.0" encoding="utf-8"?>
<a:theme xmlns:a="http://schemas.openxmlformats.org/drawingml/2006/main" name="2_Innovamarche">
  <a:themeElements>
    <a:clrScheme name="Innovamarche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51A2DA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40502_general presentation EIP-AGRI" id="{D1FD45C2-062A-407E-88FF-82DDD204161D}" vid="{551E974A-9649-46AC-A2AD-DCF4AF30C588}"/>
    </a:ext>
  </a:extLst>
</a:theme>
</file>

<file path=ppt/theme/theme2.xml><?xml version="1.0" encoding="utf-8"?>
<a:theme xmlns:a="http://schemas.openxmlformats.org/drawingml/2006/main" name="1_Innovamarche">
  <a:themeElements>
    <a:clrScheme name="Innovamarche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51A2DA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40502_general presentation EIP-AGRI" id="{D1FD45C2-062A-407E-88FF-82DDD204161D}" vid="{551E974A-9649-46AC-A2AD-DCF4AF30C588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novamarche">
    <a:dk1>
      <a:srgbClr val="3C3118"/>
    </a:dk1>
    <a:lt1>
      <a:sysClr val="window" lastClr="FFFFFF"/>
    </a:lt1>
    <a:dk2>
      <a:srgbClr val="808285"/>
    </a:dk2>
    <a:lt2>
      <a:srgbClr val="3C3118"/>
    </a:lt2>
    <a:accent1>
      <a:srgbClr val="51A2DA"/>
    </a:accent1>
    <a:accent2>
      <a:srgbClr val="BFD730"/>
    </a:accent2>
    <a:accent3>
      <a:srgbClr val="7CCCBF"/>
    </a:accent3>
    <a:accent4>
      <a:srgbClr val="DBEADA"/>
    </a:accent4>
    <a:accent5>
      <a:srgbClr val="CAC881"/>
    </a:accent5>
    <a:accent6>
      <a:srgbClr val="90CE9C"/>
    </a:accent6>
    <a:hlink>
      <a:srgbClr val="61A984"/>
    </a:hlink>
    <a:folHlink>
      <a:srgbClr val="7CCCBF"/>
    </a:folHlink>
  </a:clrScheme>
  <a:fontScheme name="Standaardontwe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33CB1E847F84B94DC167680574423" ma:contentTypeVersion="3" ma:contentTypeDescription="Create a new document." ma:contentTypeScope="" ma:versionID="2a11d147a71b1b49afed2f15fe32efa1">
  <xsd:schema xmlns:xsd="http://www.w3.org/2001/XMLSchema" xmlns:xs="http://www.w3.org/2001/XMLSchema" xmlns:p="http://schemas.microsoft.com/office/2006/metadata/properties" xmlns:ns2="8c52d351-d15f-4493-86ba-3f1425805ad1" targetNamespace="http://schemas.microsoft.com/office/2006/metadata/properties" ma:root="true" ma:fieldsID="ed26580e6bd4ec18d1f64713de7878e0" ns2:_="">
    <xsd:import namespace="8c52d351-d15f-4493-86ba-3f1425805ad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2d351-d15f-4493-86ba-3f142580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74C0221-4454-4F43-9037-5C0AC3286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2d351-d15f-4493-86ba-3f1425805a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E8B56-E003-4D47-B783-255D5A19D23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8995</TotalTime>
  <Words>579</Words>
  <Application>Microsoft Office PowerPoint</Application>
  <PresentationFormat>Presentazione su schermo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2_Innovamarche</vt:lpstr>
      <vt:lpstr>1_Innovamarche</vt:lpstr>
      <vt:lpstr>Acrobat Document</vt:lpstr>
      <vt:lpstr>Il progetto INNOVAMARCHE e l’attività di ASSAM</vt:lpstr>
      <vt:lpstr>La collocazione dei G.O. all’interno del sistema della conoscenza in Europa</vt:lpstr>
      <vt:lpstr>Diapositiva 3</vt:lpstr>
      <vt:lpstr>Perché un innovation broker  pubblico?</vt:lpstr>
      <vt:lpstr>INNOVAMARCHE: dal metodo alle azioni</vt:lpstr>
      <vt:lpstr>INNOVAMARCHE: Dagli Info day agli Open day</vt:lpstr>
      <vt:lpstr>INNOVAMARCHE: Dagli Info agli Open day</vt:lpstr>
      <vt:lpstr>INNOVAMARCHE: Dagli Info day agli Open day</vt:lpstr>
      <vt:lpstr>Diapositiva 9</vt:lpstr>
      <vt:lpstr>Diapositiva 10</vt:lpstr>
      <vt:lpstr>La piattaforma Innovamarche</vt:lpstr>
      <vt:lpstr>La piattaforma Innovamarche</vt:lpstr>
      <vt:lpstr>L’augurio di INNOVAMARCHE ai GO ….</vt:lpstr>
      <vt:lpstr>La piattaforma Innovamarche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 Van Hoye</dc:creator>
  <cp:lastModifiedBy>raffaella_coen</cp:lastModifiedBy>
  <cp:revision>531</cp:revision>
  <cp:lastPrinted>2014-09-12T14:57:09Z</cp:lastPrinted>
  <dcterms:created xsi:type="dcterms:W3CDTF">2014-05-05T13:32:12Z</dcterms:created>
  <dcterms:modified xsi:type="dcterms:W3CDTF">2018-12-11T11:18:34Z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0x01010006933CB1E847F84B94DC167680574423</vt:lpwstr>
  </property>
</Properties>
</file>