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3"/>
    <p:sldMasterId id="2147483655" r:id="rId4"/>
  </p:sldMasterIdLst>
  <p:notesMasterIdLst>
    <p:notesMasterId r:id="rId27"/>
  </p:notesMasterIdLst>
  <p:handoutMasterIdLst>
    <p:handoutMasterId r:id="rId28"/>
  </p:handoutMasterIdLst>
  <p:sldIdLst>
    <p:sldId id="275" r:id="rId5"/>
    <p:sldId id="348" r:id="rId6"/>
    <p:sldId id="349" r:id="rId7"/>
    <p:sldId id="278" r:id="rId8"/>
    <p:sldId id="277" r:id="rId9"/>
    <p:sldId id="279" r:id="rId10"/>
    <p:sldId id="300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44" r:id="rId21"/>
    <p:sldId id="345" r:id="rId22"/>
    <p:sldId id="302" r:id="rId23"/>
    <p:sldId id="341" r:id="rId24"/>
    <p:sldId id="343" r:id="rId25"/>
    <p:sldId id="342" r:id="rId26"/>
  </p:sldIdLst>
  <p:sldSz cx="9144000" cy="6858000" type="screen4x3"/>
  <p:notesSz cx="6735763" cy="9866313"/>
  <p:custDataLst>
    <p:tags r:id="rId29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DC641"/>
    <a:srgbClr val="EAEAEA"/>
    <a:srgbClr val="99FF99"/>
    <a:srgbClr val="F8F8F8"/>
    <a:srgbClr val="008080"/>
    <a:srgbClr val="51A2DA"/>
    <a:srgbClr val="61A98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609" autoAdjust="0"/>
    <p:restoredTop sz="75404" autoAdjust="0"/>
  </p:normalViewPr>
  <p:slideViewPr>
    <p:cSldViewPr>
      <p:cViewPr varScale="1">
        <p:scale>
          <a:sx n="79" d="100"/>
          <a:sy n="79" d="100"/>
        </p:scale>
        <p:origin x="-13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F3594D-FC76-43B1-907D-728A716A18F0}" type="datetimeFigureOut">
              <a:rPr lang="it-IT"/>
              <a:pPr>
                <a:defRPr/>
              </a:pPr>
              <a:t>19/04/2018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30C94F-3A8D-4F5D-A236-8C334B24BC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EDB619-52A8-446F-87CB-AE1DB812F4F4}" type="datetimeFigureOut">
              <a:rPr lang="en-GB"/>
              <a:pPr>
                <a:defRPr/>
              </a:pPr>
              <a:t>19/04/2018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FFCE59-75CC-4F11-ACCC-4260169A82B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marche P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marche 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marche P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ovamarche 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58FE3-D1CF-455D-B21D-7162236EFC01}" type="datetimeFigureOut">
              <a:rPr lang="it-IT"/>
              <a:pPr>
                <a:defRPr/>
              </a:pPr>
              <a:t>19/04/2018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4DBF7-E25E-4BD2-9C00-1BF5DB2079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9" descr="PS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661025"/>
            <a:ext cx="18288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115888"/>
            <a:ext cx="63373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it-IT" smtClean="0"/>
              <a:t>Titolo Diapositiva</a:t>
            </a:r>
          </a:p>
        </p:txBody>
      </p:sp>
      <p:sp>
        <p:nvSpPr>
          <p:cNvPr id="1028" name="Rechthoek 15"/>
          <p:cNvSpPr>
            <a:spLocks noChangeArrowheads="1"/>
          </p:cNvSpPr>
          <p:nvPr/>
        </p:nvSpPr>
        <p:spPr bwMode="auto">
          <a:xfrm>
            <a:off x="642938" y="6381750"/>
            <a:ext cx="6592887" cy="476250"/>
          </a:xfrm>
          <a:prstGeom prst="rect">
            <a:avLst/>
          </a:prstGeom>
          <a:solidFill>
            <a:srgbClr val="8DC641">
              <a:alpha val="33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l-BE" altLang="it-IT" sz="12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nl-BE" altLang="it-IT" sz="1200" dirty="0" smtClean="0">
                <a:solidFill>
                  <a:srgbClr val="C00000"/>
                </a:solidFill>
                <a:latin typeface="Verdana" pitchFamily="34" charset="0"/>
              </a:rPr>
              <a:t>Jesi</a:t>
            </a:r>
            <a:r>
              <a:rPr lang="nl-BE" altLang="it-IT" sz="1200" baseline="0" dirty="0" smtClean="0">
                <a:solidFill>
                  <a:srgbClr val="C00000"/>
                </a:solidFill>
                <a:latin typeface="Verdana" pitchFamily="34" charset="0"/>
              </a:rPr>
              <a:t>  15 febbraio 2018</a:t>
            </a:r>
          </a:p>
          <a:p>
            <a:pPr algn="ctr" eaLnBrk="1" hangingPunct="1">
              <a:defRPr/>
            </a:pPr>
            <a:r>
              <a:rPr lang="nl-BE" altLang="it-IT" sz="1200" baseline="0" dirty="0" smtClean="0">
                <a:solidFill>
                  <a:srgbClr val="C00000"/>
                </a:solidFill>
                <a:latin typeface="Verdana" pitchFamily="34" charset="0"/>
              </a:rPr>
              <a:t>			</a:t>
            </a:r>
            <a:endParaRPr lang="nl-BE" altLang="it-IT" sz="12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3077" name="Immagin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163" y="0"/>
            <a:ext cx="15843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3"/>
          <p:cNvCxnSpPr/>
          <p:nvPr/>
        </p:nvCxnSpPr>
        <p:spPr>
          <a:xfrm>
            <a:off x="0" y="14843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4763" y="1008063"/>
            <a:ext cx="2416176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51A2D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it-IT" sz="1050" dirty="0" smtClean="0">
                <a:solidFill>
                  <a:schemeClr val="accent6">
                    <a:lumMod val="50000"/>
                  </a:schemeClr>
                </a:solidFill>
              </a:rPr>
              <a:t>ASSAM </a:t>
            </a:r>
          </a:p>
          <a:p>
            <a:pPr algn="ctr" eaLnBrk="1" hangingPunct="1">
              <a:defRPr/>
            </a:pPr>
            <a:r>
              <a:rPr lang="nl-NL" altLang="it-IT" sz="1050" dirty="0" smtClean="0">
                <a:solidFill>
                  <a:schemeClr val="accent6">
                    <a:lumMod val="50000"/>
                  </a:schemeClr>
                </a:solidFill>
              </a:rPr>
              <a:t>Innovation Broker Pubblico</a:t>
            </a:r>
          </a:p>
        </p:txBody>
      </p:sp>
      <p:sp>
        <p:nvSpPr>
          <p:cNvPr id="17" name="Rechthoek 15"/>
          <p:cNvSpPr>
            <a:spLocks noChangeArrowheads="1"/>
          </p:cNvSpPr>
          <p:nvPr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51A2D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l-BE" altLang="it-IT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83" name="Segnaposto testo 5"/>
          <p:cNvSpPr>
            <a:spLocks noGrp="1"/>
          </p:cNvSpPr>
          <p:nvPr>
            <p:ph type="body" idx="1"/>
          </p:nvPr>
        </p:nvSpPr>
        <p:spPr bwMode="auto">
          <a:xfrm>
            <a:off x="539750" y="1773238"/>
            <a:ext cx="8229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stili del testo dello schema</a:t>
            </a:r>
          </a:p>
          <a:p>
            <a:pPr lvl="1"/>
            <a:r>
              <a:rPr lang="it-IT" altLang="it-IT" dirty="0" smtClean="0"/>
              <a:t>Secondo livello</a:t>
            </a:r>
          </a:p>
          <a:p>
            <a:pPr lvl="2"/>
            <a:r>
              <a:rPr lang="it-IT" altLang="it-IT" dirty="0" smtClean="0"/>
              <a:t>Terzo livello</a:t>
            </a:r>
          </a:p>
          <a:p>
            <a:pPr lvl="3"/>
            <a:r>
              <a:rPr lang="it-IT" altLang="it-IT" dirty="0" smtClean="0"/>
              <a:t>Quarto livello</a:t>
            </a:r>
          </a:p>
          <a:p>
            <a:pPr lvl="4"/>
            <a:r>
              <a:rPr lang="it-IT" altLang="it-IT" dirty="0" smtClean="0"/>
              <a:t>Quinto livello</a:t>
            </a:r>
          </a:p>
          <a:p>
            <a:pPr lvl="4"/>
            <a:endParaRPr lang="it-IT" altLang="it-IT" dirty="0" smtClean="0"/>
          </a:p>
          <a:p>
            <a:pPr lvl="4"/>
            <a:endParaRPr lang="it-IT" altLang="it-IT" dirty="0" smtClean="0"/>
          </a:p>
          <a:p>
            <a:pPr lvl="4"/>
            <a:endParaRPr lang="it-IT" altLang="it-IT" dirty="0" smtClean="0"/>
          </a:p>
          <a:p>
            <a:pPr lvl="4"/>
            <a:endParaRPr lang="it-IT" altLang="it-IT" dirty="0" smtClean="0"/>
          </a:p>
        </p:txBody>
      </p:sp>
      <p:pic>
        <p:nvPicPr>
          <p:cNvPr id="3084" name="Picture 2" descr="C:\Users\FrancescoGobbi\Google Drive\assam\innovation broker\logo\Simbolo_InnovaMarch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213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1A2D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115888"/>
            <a:ext cx="63373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it-IT" smtClean="0"/>
              <a:t>Titolo Diapositiva</a:t>
            </a:r>
          </a:p>
        </p:txBody>
      </p:sp>
      <p:sp>
        <p:nvSpPr>
          <p:cNvPr id="1028" name="Rechthoek 15"/>
          <p:cNvSpPr>
            <a:spLocks noChangeArrowheads="1"/>
          </p:cNvSpPr>
          <p:nvPr/>
        </p:nvSpPr>
        <p:spPr bwMode="auto">
          <a:xfrm>
            <a:off x="642938" y="6357938"/>
            <a:ext cx="6305550" cy="500062"/>
          </a:xfrm>
          <a:prstGeom prst="rect">
            <a:avLst/>
          </a:prstGeom>
          <a:solidFill>
            <a:srgbClr val="8DC641">
              <a:alpha val="33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BE" altLang="it-IT" sz="1400" dirty="0" smtClean="0">
                <a:solidFill>
                  <a:srgbClr val="C00000"/>
                </a:solidFill>
                <a:latin typeface="Verdana" pitchFamily="34" charset="0"/>
              </a:rPr>
              <a:t>Hotel Klass - Castelfidardo </a:t>
            </a:r>
            <a:r>
              <a:rPr lang="nl-BE" altLang="it-IT" sz="1400" dirty="0" smtClean="0">
                <a:solidFill>
                  <a:srgbClr val="C00000"/>
                </a:solidFill>
                <a:latin typeface="Verdana" pitchFamily="34" charset="0"/>
              </a:rPr>
              <a:t>19 aprile 2018</a:t>
            </a:r>
          </a:p>
        </p:txBody>
      </p:sp>
      <p:pic>
        <p:nvPicPr>
          <p:cNvPr id="4100" name="Immagin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163" y="0"/>
            <a:ext cx="15843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3"/>
          <p:cNvCxnSpPr/>
          <p:nvPr/>
        </p:nvCxnSpPr>
        <p:spPr>
          <a:xfrm>
            <a:off x="0" y="14843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4763" y="1008063"/>
            <a:ext cx="2416176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51A2D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it-IT" sz="1050" dirty="0" smtClean="0">
                <a:solidFill>
                  <a:schemeClr val="accent6">
                    <a:lumMod val="50000"/>
                  </a:schemeClr>
                </a:solidFill>
              </a:rPr>
              <a:t>ASSAM </a:t>
            </a:r>
          </a:p>
          <a:p>
            <a:pPr algn="ctr" eaLnBrk="1" hangingPunct="1">
              <a:defRPr/>
            </a:pPr>
            <a:r>
              <a:rPr lang="nl-NL" altLang="it-IT" sz="1050" dirty="0" smtClean="0">
                <a:solidFill>
                  <a:schemeClr val="accent6">
                    <a:lumMod val="50000"/>
                  </a:schemeClr>
                </a:solidFill>
              </a:rPr>
              <a:t>Innovation Broker Pubblico</a:t>
            </a:r>
          </a:p>
        </p:txBody>
      </p:sp>
      <p:sp>
        <p:nvSpPr>
          <p:cNvPr id="17" name="Rechthoek 15"/>
          <p:cNvSpPr>
            <a:spLocks noChangeArrowheads="1"/>
          </p:cNvSpPr>
          <p:nvPr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51A2D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l-BE" altLang="it-IT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106" name="Segnaposto testo 5"/>
          <p:cNvSpPr>
            <a:spLocks noGrp="1"/>
          </p:cNvSpPr>
          <p:nvPr>
            <p:ph type="body" idx="1"/>
          </p:nvPr>
        </p:nvSpPr>
        <p:spPr bwMode="auto">
          <a:xfrm>
            <a:off x="323850" y="1773238"/>
            <a:ext cx="864076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  <a:p>
            <a:pPr lvl="4"/>
            <a:endParaRPr lang="it-IT" altLang="it-IT" smtClean="0"/>
          </a:p>
        </p:txBody>
      </p:sp>
      <p:pic>
        <p:nvPicPr>
          <p:cNvPr id="4107" name="Picture 2" descr="C:\Users\FrancescoGobbi\Google Drive\assam\innovation broker\logo\Simbolo_InnovaMarch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213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Immagine 17" descr="4 quadrat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3550" y="5273675"/>
            <a:ext cx="2187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9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51A2D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51A2DA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frm=1&amp;source=images&amp;cd=&amp;cad=rja&amp;uact=8&amp;ved=0ahUKEwjn-Nqh0OXMAhUERhQKHbOCA3QQjRwIBw&amp;url=http://www.quickrelease.co.uk/project-setup-one/&amp;bvm=bv.122448493,d.d24&amp;psig=AFQjCNGLe1V03AdF7xw-qxJr_K4dJ5eHjg&amp;ust=146372970330245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it/url?sa=i&amp;rct=j&amp;q=&amp;esrc=s&amp;frm=1&amp;source=images&amp;cd=&amp;cad=rja&amp;uact=8&amp;ved=0ahUKEwjn-Nqh0OXMAhUERhQKHbOCA3QQjRwIBw&amp;url=http://www.quickrelease.co.uk/project-setup-one/&amp;bvm=bv.122448493,d.d24&amp;psig=AFQjCNGLe1V03AdF7xw-qxJr_K4dJ5eHjg&amp;ust=1463729703302452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3429000" y="115888"/>
            <a:ext cx="5535613" cy="1216025"/>
          </a:xfrm>
        </p:spPr>
        <p:txBody>
          <a:bodyPr/>
          <a:lstStyle/>
          <a:p>
            <a:r>
              <a:rPr lang="it-IT" altLang="it-IT" sz="1600" dirty="0" smtClean="0"/>
              <a:t>Il progetto INNOVAMARCHE - ASSAM</a:t>
            </a:r>
          </a:p>
        </p:txBody>
      </p:sp>
      <p:sp>
        <p:nvSpPr>
          <p:cNvPr id="7171" name="CasellaDiTesto 13"/>
          <p:cNvSpPr txBox="1">
            <a:spLocks noChangeArrowheads="1"/>
          </p:cNvSpPr>
          <p:nvPr/>
        </p:nvSpPr>
        <p:spPr bwMode="auto">
          <a:xfrm>
            <a:off x="2483768" y="2924944"/>
            <a:ext cx="61912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00B0F0"/>
                </a:solidFill>
                <a:cs typeface="Tahoma" pitchFamily="34" charset="0"/>
              </a:rPr>
              <a:t>PSR Marche </a:t>
            </a:r>
            <a:r>
              <a:rPr lang="it-IT" altLang="it-IT" sz="2400" b="1" dirty="0" smtClean="0">
                <a:solidFill>
                  <a:srgbClr val="00B0F0"/>
                </a:solidFill>
                <a:cs typeface="Tahoma" pitchFamily="34" charset="0"/>
              </a:rPr>
              <a:t>e INNOVAZIONE </a:t>
            </a:r>
          </a:p>
          <a:p>
            <a:pPr algn="ctr"/>
            <a:r>
              <a:rPr lang="it-IT" altLang="it-IT" sz="2400" b="1" dirty="0" smtClean="0">
                <a:solidFill>
                  <a:srgbClr val="00B0F0"/>
                </a:solidFill>
                <a:cs typeface="Tahoma" pitchFamily="34" charset="0"/>
              </a:rPr>
              <a:t>In AGRICOLTURA</a:t>
            </a:r>
            <a:endParaRPr lang="it-IT" altLang="it-IT" sz="2400" b="1" dirty="0">
              <a:solidFill>
                <a:srgbClr val="00B0F0"/>
              </a:solidFill>
              <a:cs typeface="Tahoma" pitchFamily="34" charset="0"/>
            </a:endParaRPr>
          </a:p>
          <a:p>
            <a:pPr algn="ctr"/>
            <a:r>
              <a:rPr lang="it-IT" altLang="it-IT" sz="1600" b="1" dirty="0" smtClean="0">
                <a:solidFill>
                  <a:srgbClr val="00B0F0"/>
                </a:solidFill>
                <a:cs typeface="Tahoma" pitchFamily="34" charset="0"/>
              </a:rPr>
              <a:t>Bando Sottomisura 16.1 Azione 2 </a:t>
            </a:r>
          </a:p>
          <a:p>
            <a:pPr algn="ctr"/>
            <a:r>
              <a:rPr lang="it-IT" altLang="it-IT" sz="1600" b="1" dirty="0" smtClean="0">
                <a:solidFill>
                  <a:srgbClr val="00B0F0"/>
                </a:solidFill>
                <a:cs typeface="Tahoma" pitchFamily="34" charset="0"/>
              </a:rPr>
              <a:t>“Finanziamento dei Gruppi Operativi”</a:t>
            </a:r>
            <a:endParaRPr lang="it-IT" altLang="it-IT" sz="1600" b="1" dirty="0">
              <a:solidFill>
                <a:srgbClr val="00B0F0"/>
              </a:solidFill>
              <a:cs typeface="Tahoma" pitchFamily="34" charset="0"/>
            </a:endParaRPr>
          </a:p>
          <a:p>
            <a:pPr algn="ctr"/>
            <a:endParaRPr lang="it-IT" altLang="it-IT" b="1" dirty="0">
              <a:solidFill>
                <a:srgbClr val="00B0F0"/>
              </a:solidFill>
              <a:cs typeface="Tahoma" pitchFamily="34" charset="0"/>
            </a:endParaRPr>
          </a:p>
        </p:txBody>
      </p:sp>
      <p:pic>
        <p:nvPicPr>
          <p:cNvPr id="7172" name="Immagine 9" descr="Simbolo_InnovaMarch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1700213"/>
            <a:ext cx="3384551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hoek 15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B05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Rechthoek 15"/>
          <p:cNvSpPr>
            <a:spLocks noChangeArrowheads="1"/>
          </p:cNvSpPr>
          <p:nvPr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1500166" y="1714488"/>
            <a:ext cx="650081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</p:txBody>
      </p:sp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4313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ttangolo 9"/>
          <p:cNvSpPr>
            <a:spLocks noChangeArrowheads="1"/>
          </p:cNvSpPr>
          <p:nvPr/>
        </p:nvSpPr>
        <p:spPr bwMode="auto">
          <a:xfrm>
            <a:off x="1571604" y="2214554"/>
            <a:ext cx="657229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Modelli </a:t>
            </a:r>
            <a:r>
              <a:rPr lang="it-IT" sz="2000" b="1" dirty="0" err="1" smtClean="0">
                <a:solidFill>
                  <a:srgbClr val="00B050"/>
                </a:solidFill>
                <a:latin typeface="Calibri" pitchFamily="34" charset="0"/>
              </a:rPr>
              <a:t>Bioconservativi</a:t>
            </a:r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: </a:t>
            </a:r>
            <a:r>
              <a:rPr lang="it-IT" sz="1400" dirty="0" smtClean="0">
                <a:solidFill>
                  <a:srgbClr val="00B050"/>
                </a:solidFill>
                <a:latin typeface="Calibri" pitchFamily="34" charset="0"/>
              </a:rPr>
              <a:t>contrastare il degrado dei suoli agrari e incrementare l’accumulo dei gas ad effetto serra. Favorire l’introduzione di strumenti di gestione e misurazione </a:t>
            </a:r>
            <a:r>
              <a:rPr lang="it-IT" sz="1400" dirty="0" err="1" smtClean="0">
                <a:solidFill>
                  <a:srgbClr val="00B050"/>
                </a:solidFill>
                <a:latin typeface="Calibri" pitchFamily="34" charset="0"/>
              </a:rPr>
              <a:t>agroambientale</a:t>
            </a:r>
            <a:r>
              <a:rPr lang="it-IT" sz="1400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</a:p>
          <a:p>
            <a:endParaRPr lang="it-IT" sz="14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Strumenti innovativi per la sostenibilità e la valorizzazione dell’allevamento estensivo montano</a:t>
            </a:r>
          </a:p>
          <a:p>
            <a:endParaRPr lang="it-IT" sz="20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Olivicoltura biologica: </a:t>
            </a:r>
            <a:r>
              <a:rPr lang="it-IT" sz="1400" b="1" dirty="0" smtClean="0">
                <a:solidFill>
                  <a:srgbClr val="00B050"/>
                </a:solidFill>
                <a:latin typeface="Calibri" pitchFamily="34" charset="0"/>
              </a:rPr>
              <a:t>c</a:t>
            </a:r>
            <a:r>
              <a:rPr lang="it-IT" sz="1400" dirty="0" smtClean="0">
                <a:solidFill>
                  <a:srgbClr val="00B050"/>
                </a:solidFill>
                <a:latin typeface="Calibri" pitchFamily="34" charset="0"/>
              </a:rPr>
              <a:t>ontrollo della mosca dell’olivo in oliveti, coltivati con tecniche di agricoltura biologica, con l’utilizzo di reti </a:t>
            </a:r>
            <a:r>
              <a:rPr lang="it-IT" sz="1400" dirty="0" err="1" smtClean="0">
                <a:solidFill>
                  <a:srgbClr val="00B050"/>
                </a:solidFill>
                <a:latin typeface="Calibri" pitchFamily="34" charset="0"/>
              </a:rPr>
              <a:t>antinsetto</a:t>
            </a:r>
            <a:endParaRPr lang="it-IT" sz="1400" dirty="0" smtClean="0">
              <a:solidFill>
                <a:srgbClr val="00B050"/>
              </a:solidFill>
              <a:latin typeface="Calibri" pitchFamily="34" charset="0"/>
            </a:endParaRPr>
          </a:p>
          <a:p>
            <a:endParaRPr lang="it-IT" sz="1400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Viticoltura sostenibile: </a:t>
            </a:r>
            <a:r>
              <a:rPr lang="it-IT" sz="1400" b="1" dirty="0" smtClean="0">
                <a:solidFill>
                  <a:srgbClr val="00B050"/>
                </a:solidFill>
                <a:latin typeface="Calibri" pitchFamily="34" charset="0"/>
              </a:rPr>
              <a:t>utilizzo </a:t>
            </a:r>
            <a:r>
              <a:rPr lang="it-IT" sz="1400" b="1" dirty="0" err="1" smtClean="0">
                <a:solidFill>
                  <a:srgbClr val="00B050"/>
                </a:solidFill>
                <a:latin typeface="Calibri" pitchFamily="34" charset="0"/>
              </a:rPr>
              <a:t>chitosani</a:t>
            </a:r>
            <a:r>
              <a:rPr lang="it-IT" sz="1400" b="1" dirty="0" smtClean="0">
                <a:solidFill>
                  <a:srgbClr val="00B050"/>
                </a:solidFill>
                <a:latin typeface="Calibri" pitchFamily="34" charset="0"/>
              </a:rPr>
              <a:t> in alternativa al rame</a:t>
            </a:r>
          </a:p>
          <a:p>
            <a:endParaRPr lang="it-IT" sz="1400" dirty="0" smtClean="0">
              <a:solidFill>
                <a:srgbClr val="00B050"/>
              </a:solidFill>
              <a:latin typeface="Calibri" pitchFamily="34" charset="0"/>
            </a:endParaRPr>
          </a:p>
          <a:p>
            <a:endParaRPr lang="it-IT" sz="1400" dirty="0" smtClean="0">
              <a:solidFill>
                <a:srgbClr val="00B050"/>
              </a:solidFill>
              <a:latin typeface="Calibri" pitchFamily="34" charset="0"/>
            </a:endParaRPr>
          </a:p>
          <a:p>
            <a:endParaRPr lang="it-IT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8" name="Picture 2" descr="Il PSR Marche 2014-2020 a EnoliExpo: il programma degli ev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000132" cy="1000132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 rot="16200000">
            <a:off x="-961198" y="3182213"/>
            <a:ext cx="321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B050"/>
                </a:solidFill>
              </a:rPr>
              <a:t>MODELLI PRODUTTIVI SOSTENIBILI</a:t>
            </a:r>
            <a:endParaRPr lang="it-IT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hoek 15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7030A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Rechthoek 15"/>
          <p:cNvSpPr>
            <a:spLocks noChangeArrowheads="1"/>
          </p:cNvSpPr>
          <p:nvPr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1500166" y="1714488"/>
            <a:ext cx="650081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dirty="0">
              <a:solidFill>
                <a:srgbClr val="7030A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</p:txBody>
      </p:sp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4313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ttangolo 9"/>
          <p:cNvSpPr>
            <a:spLocks noChangeArrowheads="1"/>
          </p:cNvSpPr>
          <p:nvPr/>
        </p:nvSpPr>
        <p:spPr bwMode="auto">
          <a:xfrm>
            <a:off x="1357290" y="1643051"/>
            <a:ext cx="68580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</a:rPr>
              <a:t>Nuove colture:  Canapa </a:t>
            </a:r>
            <a:r>
              <a:rPr lang="it-IT" sz="1600" dirty="0" smtClean="0">
                <a:solidFill>
                  <a:srgbClr val="7030A0"/>
                </a:solidFill>
                <a:latin typeface="Calibri" pitchFamily="34" charset="0"/>
              </a:rPr>
              <a:t>(filiera bioedilizia, </a:t>
            </a:r>
            <a:r>
              <a:rPr lang="it-IT" sz="1600" dirty="0" err="1" smtClean="0">
                <a:solidFill>
                  <a:srgbClr val="7030A0"/>
                </a:solidFill>
                <a:latin typeface="Calibri" pitchFamily="34" charset="0"/>
              </a:rPr>
              <a:t>biopolimeri</a:t>
            </a:r>
            <a:r>
              <a:rPr lang="it-IT" sz="1600" dirty="0" smtClean="0">
                <a:solidFill>
                  <a:srgbClr val="7030A0"/>
                </a:solidFill>
                <a:latin typeface="Calibri" pitchFamily="34" charset="0"/>
              </a:rPr>
              <a:t>, tessile, alimentare, cosmetico)</a:t>
            </a:r>
          </a:p>
          <a:p>
            <a:endParaRPr lang="it-IT" sz="8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</a:rPr>
              <a:t>Nuove colture: Luppolo </a:t>
            </a:r>
            <a:r>
              <a:rPr lang="it-IT" sz="1600" dirty="0" smtClean="0">
                <a:solidFill>
                  <a:srgbClr val="7030A0"/>
                </a:solidFill>
                <a:latin typeface="Calibri" pitchFamily="34" charset="0"/>
              </a:rPr>
              <a:t>(filiera birra, produzione fresco con caratteristiche </a:t>
            </a:r>
            <a:r>
              <a:rPr lang="it-IT" sz="1600" dirty="0" err="1" smtClean="0">
                <a:solidFill>
                  <a:srgbClr val="7030A0"/>
                </a:solidFill>
                <a:latin typeface="Calibri" pitchFamily="34" charset="0"/>
              </a:rPr>
              <a:t>nutraceutiche</a:t>
            </a:r>
            <a:r>
              <a:rPr lang="it-IT" sz="16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</a:p>
          <a:p>
            <a:endParaRPr lang="it-IT" sz="8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</a:rPr>
              <a:t>Nuove colture</a:t>
            </a:r>
            <a:r>
              <a:rPr lang="it-IT" sz="2800" b="1" dirty="0" smtClean="0">
                <a:solidFill>
                  <a:srgbClr val="7030A0"/>
                </a:solidFill>
                <a:latin typeface="Calibri" pitchFamily="34" charset="0"/>
              </a:rPr>
              <a:t>: </a:t>
            </a:r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</a:rPr>
              <a:t>Scotano</a:t>
            </a:r>
            <a:r>
              <a:rPr lang="it-IT" sz="2000" dirty="0" smtClean="0">
                <a:solidFill>
                  <a:srgbClr val="7030A0"/>
                </a:solidFill>
                <a:latin typeface="Calibri" pitchFamily="34" charset="0"/>
              </a:rPr>
              <a:t> da destinare alla concia vegetale, alla farmaceutica, all’estetica ed alla tintura</a:t>
            </a:r>
          </a:p>
          <a:p>
            <a:endParaRPr lang="it-IT" sz="8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</a:rPr>
              <a:t>Nuove colture e ampliamento epoca produzione: </a:t>
            </a:r>
            <a:r>
              <a:rPr lang="it-IT" sz="1600" dirty="0" smtClean="0">
                <a:solidFill>
                  <a:srgbClr val="7030A0"/>
                </a:solidFill>
                <a:latin typeface="Calibri" pitchFamily="34" charset="0"/>
              </a:rPr>
              <a:t>fragole e piccoli frutti</a:t>
            </a:r>
          </a:p>
          <a:p>
            <a:endParaRPr lang="it-IT" sz="8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</a:rPr>
              <a:t>Introduzione tecniche innovative di coltivazione, trasformazione e conservazione: </a:t>
            </a:r>
            <a:r>
              <a:rPr lang="it-IT" sz="1600" dirty="0" smtClean="0">
                <a:solidFill>
                  <a:srgbClr val="7030A0"/>
                </a:solidFill>
                <a:latin typeface="Calibri" pitchFamily="34" charset="0"/>
              </a:rPr>
              <a:t>ortaggi – </a:t>
            </a:r>
            <a:r>
              <a:rPr lang="it-IT" sz="1600" dirty="0" err="1" smtClean="0">
                <a:solidFill>
                  <a:srgbClr val="7030A0"/>
                </a:solidFill>
                <a:latin typeface="Calibri" pitchFamily="34" charset="0"/>
              </a:rPr>
              <a:t>brassicacee</a:t>
            </a:r>
            <a:endParaRPr lang="it-IT" sz="1600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it-IT" sz="800" dirty="0" smtClean="0">
              <a:solidFill>
                <a:srgbClr val="7030A0"/>
              </a:solidFill>
            </a:endParaRPr>
          </a:p>
          <a:p>
            <a:r>
              <a:rPr lang="it-IT" sz="2000" b="1" dirty="0" smtClean="0">
                <a:solidFill>
                  <a:srgbClr val="7030A0"/>
                </a:solidFill>
                <a:latin typeface="Calibri" pitchFamily="34" charset="0"/>
              </a:rPr>
              <a:t>Migliorare la competitività del settore </a:t>
            </a:r>
            <a:r>
              <a:rPr lang="it-IT" sz="2000" b="1" dirty="0" err="1" smtClean="0">
                <a:solidFill>
                  <a:srgbClr val="7030A0"/>
                </a:solidFill>
                <a:latin typeface="Calibri" pitchFamily="34" charset="0"/>
              </a:rPr>
              <a:t>sementiero</a:t>
            </a:r>
            <a:endParaRPr lang="it-IT" sz="20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it-IT" sz="800" b="1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-477508" y="3539405"/>
            <a:ext cx="221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7030A0"/>
                </a:solidFill>
              </a:rPr>
              <a:t>PRODUZIONI VEGETALI</a:t>
            </a:r>
            <a:endParaRPr lang="it-IT" sz="2000" b="1" dirty="0">
              <a:solidFill>
                <a:srgbClr val="7030A0"/>
              </a:solidFill>
            </a:endParaRPr>
          </a:p>
        </p:txBody>
      </p:sp>
      <p:pic>
        <p:nvPicPr>
          <p:cNvPr id="18" name="Picture 2" descr="Il PSR Marche 2014-2020 a EnoliExpo: il programma degli ev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hoek 15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accent6">
              <a:lumMod val="75000"/>
              <a:alpha val="3294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Rechthoek 15"/>
          <p:cNvSpPr>
            <a:spLocks noChangeArrowheads="1"/>
          </p:cNvSpPr>
          <p:nvPr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E595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1714480" y="1785926"/>
            <a:ext cx="650081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4313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 rot="16200000">
            <a:off x="-824815" y="3325091"/>
            <a:ext cx="278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000" b="1" dirty="0" smtClean="0">
                <a:solidFill>
                  <a:srgbClr val="7030A0"/>
                </a:solidFill>
              </a:rPr>
              <a:t>PRODUZIONI ANIMALI</a:t>
            </a:r>
            <a:endParaRPr lang="it-IT" sz="2000" b="1" dirty="0">
              <a:solidFill>
                <a:srgbClr val="7030A0"/>
              </a:solidFill>
            </a:endParaRPr>
          </a:p>
        </p:txBody>
      </p:sp>
      <p:pic>
        <p:nvPicPr>
          <p:cNvPr id="18" name="Picture 2" descr="Il PSR Marche 2014-2020 a EnoliExpo: il programma degli ev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000132" cy="1000132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1285852" y="2143116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NUOVE PRODUZIONI ANIMALI: </a:t>
            </a:r>
            <a:r>
              <a:rPr lang="it-IT" dirty="0" smtClean="0">
                <a:solidFill>
                  <a:srgbClr val="7030A0"/>
                </a:solidFill>
                <a:latin typeface="Calibri" pitchFamily="34" charset="0"/>
              </a:rPr>
              <a:t>bachi da seta (filiera tessile, cosmetica, chimica verde</a:t>
            </a:r>
          </a:p>
          <a:p>
            <a:endParaRPr lang="it-IT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Antibiotic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free</a:t>
            </a:r>
            <a:r>
              <a:rPr lang="it-IT" dirty="0" smtClean="0">
                <a:solidFill>
                  <a:srgbClr val="7030A0"/>
                </a:solidFill>
                <a:latin typeface="Calibri" pitchFamily="34" charset="0"/>
              </a:rPr>
              <a:t>:  allevamento avicolo. Benessere animale. Packaging biodegradabile</a:t>
            </a:r>
          </a:p>
          <a:p>
            <a:endParaRPr lang="it-IT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Antibiotic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free</a:t>
            </a:r>
            <a:r>
              <a:rPr lang="it-IT" dirty="0" smtClean="0">
                <a:solidFill>
                  <a:srgbClr val="7030A0"/>
                </a:solidFill>
                <a:latin typeface="Calibri" pitchFamily="34" charset="0"/>
              </a:rPr>
              <a:t>:  allevamento bovino. Benessere animale.</a:t>
            </a:r>
          </a:p>
          <a:p>
            <a:endParaRPr lang="it-IT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Riduzione impatto negli allevamenti: </a:t>
            </a:r>
            <a:r>
              <a:rPr lang="it-IT" dirty="0" smtClean="0">
                <a:solidFill>
                  <a:srgbClr val="7030A0"/>
                </a:solidFill>
                <a:latin typeface="Calibri" pitchFamily="34" charset="0"/>
              </a:rPr>
              <a:t>qualità dell’acqua per migliorare il benessere animale e di conseguenza la qualità delle produzioni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hoek 15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00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 dirty="0">
              <a:solidFill>
                <a:srgbClr val="FF0000"/>
              </a:solidFill>
              <a:latin typeface="Verdana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Rechthoek 15"/>
          <p:cNvSpPr>
            <a:spLocks noChangeArrowheads="1"/>
          </p:cNvSpPr>
          <p:nvPr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1500166" y="1714488"/>
            <a:ext cx="6500811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4"/>
            <a:endParaRPr lang="it-IT" sz="2800" dirty="0">
              <a:solidFill>
                <a:srgbClr val="FF000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</p:txBody>
      </p:sp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4313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ttangolo 9"/>
          <p:cNvSpPr>
            <a:spLocks noChangeArrowheads="1"/>
          </p:cNvSpPr>
          <p:nvPr/>
        </p:nvSpPr>
        <p:spPr bwMode="auto">
          <a:xfrm>
            <a:off x="1500166" y="2857496"/>
            <a:ext cx="65722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Calibri" pitchFamily="34" charset="0"/>
              </a:rPr>
              <a:t>Alimenti funzionali: </a:t>
            </a:r>
            <a:r>
              <a:rPr lang="it-IT" sz="2000" dirty="0" smtClean="0">
                <a:solidFill>
                  <a:srgbClr val="FF0000"/>
                </a:solidFill>
                <a:latin typeface="Calibri" pitchFamily="34" charset="0"/>
              </a:rPr>
              <a:t>impianto di produzione di microalghe (spirulina)</a:t>
            </a:r>
          </a:p>
          <a:p>
            <a:endParaRPr lang="it-IT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Calibri" pitchFamily="34" charset="0"/>
              </a:rPr>
              <a:t>Alimenti Funzionali</a:t>
            </a:r>
            <a:r>
              <a:rPr lang="it-IT" sz="2000" dirty="0" smtClean="0">
                <a:solidFill>
                  <a:srgbClr val="FF0000"/>
                </a:solidFill>
                <a:latin typeface="Calibri" pitchFamily="34" charset="0"/>
              </a:rPr>
              <a:t>: pasta all’uovo da commercializzare come alimento funzionale </a:t>
            </a:r>
            <a:endParaRPr lang="it-IT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8" name="Picture 2" descr="Il PSR Marche 2014-2020 a EnoliExpo: il programma degli ev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000132" cy="1000132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 rot="16200000">
            <a:off x="-532569" y="3253653"/>
            <a:ext cx="2357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SALUTE E NUTRIZIONE 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hoek 15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B0F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Rechthoek 15"/>
          <p:cNvSpPr>
            <a:spLocks noChangeArrowheads="1"/>
          </p:cNvSpPr>
          <p:nvPr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1571604" y="1714488"/>
            <a:ext cx="642937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</p:txBody>
      </p:sp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4313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ttangolo 9"/>
          <p:cNvSpPr>
            <a:spLocks noChangeArrowheads="1"/>
          </p:cNvSpPr>
          <p:nvPr/>
        </p:nvSpPr>
        <p:spPr bwMode="auto">
          <a:xfrm>
            <a:off x="1500166" y="2643182"/>
            <a:ext cx="62865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B0F0"/>
                </a:solidFill>
                <a:latin typeface="Calibri" pitchFamily="34" charset="0"/>
              </a:rPr>
              <a:t>Agricoltura di precisione- </a:t>
            </a:r>
            <a:r>
              <a:rPr lang="it-IT" sz="1600" dirty="0" smtClean="0">
                <a:solidFill>
                  <a:srgbClr val="00B0F0"/>
                </a:solidFill>
                <a:latin typeface="Calibri" pitchFamily="34" charset="0"/>
              </a:rPr>
              <a:t>controllo e gestione della </a:t>
            </a:r>
            <a:r>
              <a:rPr lang="it-IT" sz="1600" dirty="0" err="1" smtClean="0">
                <a:solidFill>
                  <a:srgbClr val="00B0F0"/>
                </a:solidFill>
                <a:latin typeface="Calibri" pitchFamily="34" charset="0"/>
              </a:rPr>
              <a:t>fertirrigazione</a:t>
            </a:r>
            <a:r>
              <a:rPr lang="it-IT" sz="1600" dirty="0" smtClean="0">
                <a:solidFill>
                  <a:srgbClr val="00B0F0"/>
                </a:solidFill>
                <a:latin typeface="Calibri" pitchFamily="34" charset="0"/>
              </a:rPr>
              <a:t>  e il controllo fitosanitario degli oliveti</a:t>
            </a:r>
          </a:p>
          <a:p>
            <a:endParaRPr lang="it-IT" sz="16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00B0F0"/>
                </a:solidFill>
                <a:latin typeface="Calibri" pitchFamily="34" charset="0"/>
              </a:rPr>
              <a:t>Agricoltura di precisione</a:t>
            </a:r>
            <a:r>
              <a:rPr lang="it-IT" sz="1600" b="1" dirty="0" smtClean="0">
                <a:solidFill>
                  <a:srgbClr val="00B0F0"/>
                </a:solidFill>
                <a:latin typeface="Calibri" pitchFamily="34" charset="0"/>
              </a:rPr>
              <a:t>: </a:t>
            </a:r>
            <a:r>
              <a:rPr lang="it-IT" sz="1600" dirty="0" err="1" smtClean="0">
                <a:solidFill>
                  <a:srgbClr val="00B0F0"/>
                </a:solidFill>
                <a:latin typeface="Calibri" pitchFamily="34" charset="0"/>
              </a:rPr>
              <a:t>droni</a:t>
            </a:r>
            <a:r>
              <a:rPr lang="it-IT" sz="1600" dirty="0" smtClean="0">
                <a:solidFill>
                  <a:srgbClr val="00B0F0"/>
                </a:solidFill>
                <a:latin typeface="Calibri" pitchFamily="34" charset="0"/>
              </a:rPr>
              <a:t> per ridurre gli impatti ambientali dei sistemi produttivi</a:t>
            </a:r>
          </a:p>
          <a:p>
            <a:endParaRPr lang="it-IT" sz="1600" dirty="0" smtClean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00B0F0"/>
                </a:solidFill>
                <a:latin typeface="Calibri" pitchFamily="34" charset="0"/>
              </a:rPr>
              <a:t>Agricoltura di precisione</a:t>
            </a:r>
            <a:r>
              <a:rPr lang="it-IT" sz="1600" dirty="0" smtClean="0">
                <a:solidFill>
                  <a:srgbClr val="00B0F0"/>
                </a:solidFill>
                <a:latin typeface="Calibri" pitchFamily="34" charset="0"/>
              </a:rPr>
              <a:t>: </a:t>
            </a:r>
            <a:r>
              <a:rPr lang="it-IT" sz="1600" dirty="0" err="1" smtClean="0">
                <a:solidFill>
                  <a:srgbClr val="00B0F0"/>
                </a:solidFill>
                <a:latin typeface="Calibri" pitchFamily="34" charset="0"/>
              </a:rPr>
              <a:t>droni</a:t>
            </a:r>
            <a:r>
              <a:rPr lang="it-IT" sz="1600" dirty="0" smtClean="0">
                <a:solidFill>
                  <a:srgbClr val="00B0F0"/>
                </a:solidFill>
                <a:latin typeface="Calibri" pitchFamily="34" charset="0"/>
              </a:rPr>
              <a:t> al fine di sviluppare un sistema di supporto alle scelte agronomiche</a:t>
            </a:r>
            <a:endParaRPr lang="it-IT" sz="16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-805052" y="3305326"/>
            <a:ext cx="264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</a:rPr>
              <a:t>TECNOLOGIA</a:t>
            </a:r>
            <a:endParaRPr lang="it-IT" sz="2400" b="1" dirty="0">
              <a:solidFill>
                <a:srgbClr val="00B0F0"/>
              </a:solidFill>
            </a:endParaRPr>
          </a:p>
        </p:txBody>
      </p:sp>
      <p:pic>
        <p:nvPicPr>
          <p:cNvPr id="18" name="Picture 2" descr="Il PSR Marche 2014-2020 a EnoliExpo: il programma degli ev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hoek 15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B05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Rechthoek 15"/>
          <p:cNvSpPr>
            <a:spLocks noChangeArrowheads="1"/>
          </p:cNvSpPr>
          <p:nvPr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1428728" y="2143116"/>
            <a:ext cx="650081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</p:txBody>
      </p:sp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4313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ttangolo 9"/>
          <p:cNvSpPr>
            <a:spLocks noChangeArrowheads="1"/>
          </p:cNvSpPr>
          <p:nvPr/>
        </p:nvSpPr>
        <p:spPr bwMode="auto">
          <a:xfrm>
            <a:off x="1357290" y="1714488"/>
            <a:ext cx="621510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Agricoltura sociale: </a:t>
            </a:r>
            <a:r>
              <a:rPr lang="it-IT" sz="1600" dirty="0" err="1" smtClean="0">
                <a:solidFill>
                  <a:srgbClr val="00B050"/>
                </a:solidFill>
                <a:latin typeface="Calibri" pitchFamily="34" charset="0"/>
              </a:rPr>
              <a:t>agrinfanzia</a:t>
            </a:r>
            <a:r>
              <a:rPr lang="it-IT" sz="1600" dirty="0" smtClean="0">
                <a:solidFill>
                  <a:srgbClr val="00B050"/>
                </a:solidFill>
                <a:latin typeface="Calibri" pitchFamily="34" charset="0"/>
              </a:rPr>
              <a:t> 1 – 6 anni</a:t>
            </a:r>
          </a:p>
          <a:p>
            <a:endParaRPr lang="it-IT" sz="8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Agricoltura sociale: </a:t>
            </a:r>
            <a:r>
              <a:rPr lang="it-IT" dirty="0" smtClean="0">
                <a:solidFill>
                  <a:srgbClr val="00B050"/>
                </a:solidFill>
                <a:latin typeface="Calibri" pitchFamily="34" charset="0"/>
              </a:rPr>
              <a:t>modello di longevità attiva in ambito rurale</a:t>
            </a:r>
          </a:p>
          <a:p>
            <a:endParaRPr lang="it-IT" sz="800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Servizi </a:t>
            </a:r>
            <a:r>
              <a:rPr lang="it-IT" sz="2000" b="1" dirty="0" err="1" smtClean="0">
                <a:solidFill>
                  <a:srgbClr val="00B050"/>
                </a:solidFill>
                <a:latin typeface="Calibri" pitchFamily="34" charset="0"/>
              </a:rPr>
              <a:t>ecosistemici</a:t>
            </a:r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: </a:t>
            </a:r>
            <a:r>
              <a:rPr lang="it-IT" dirty="0" smtClean="0">
                <a:solidFill>
                  <a:srgbClr val="00B050"/>
                </a:solidFill>
                <a:latin typeface="Calibri" pitchFamily="34" charset="0"/>
              </a:rPr>
              <a:t>mercato volontario di crediti di CO2 finalizzato ad organizzare e testare modalità di produzione di reddito addizionale per le aziende agricole.</a:t>
            </a:r>
            <a:r>
              <a:rPr lang="it-IT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</a:p>
          <a:p>
            <a:endParaRPr lang="it-IT" sz="8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Servizi </a:t>
            </a:r>
            <a:r>
              <a:rPr lang="it-IT" sz="2000" b="1" dirty="0" err="1" smtClean="0">
                <a:solidFill>
                  <a:srgbClr val="00B050"/>
                </a:solidFill>
                <a:latin typeface="Calibri" pitchFamily="34" charset="0"/>
              </a:rPr>
              <a:t>ecosistemici</a:t>
            </a:r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: </a:t>
            </a:r>
            <a:r>
              <a:rPr lang="it-IT" sz="1600" dirty="0" smtClean="0">
                <a:solidFill>
                  <a:srgbClr val="00B050"/>
                </a:solidFill>
                <a:latin typeface="Calibri" pitchFamily="34" charset="0"/>
              </a:rPr>
              <a:t>Piani di Gestione Forestali nell’ottica della conservazione e sequestro di CO2 nei boschi e suoli forestali</a:t>
            </a:r>
          </a:p>
          <a:p>
            <a:endParaRPr lang="it-IT" sz="800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Valorizzazione energetica delle biomasse: </a:t>
            </a:r>
            <a:r>
              <a:rPr lang="it-IT" sz="1600" dirty="0" smtClean="0">
                <a:solidFill>
                  <a:srgbClr val="00B050"/>
                </a:solidFill>
                <a:latin typeface="Calibri" pitchFamily="34" charset="0"/>
              </a:rPr>
              <a:t>pula ottenute dalla decorticazione del farro </a:t>
            </a:r>
          </a:p>
          <a:p>
            <a:endParaRPr lang="it-IT" sz="800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00B050"/>
                </a:solidFill>
                <a:latin typeface="Calibri" pitchFamily="34" charset="0"/>
              </a:rPr>
              <a:t>Valorizzazione energetica degli scarti</a:t>
            </a:r>
            <a:r>
              <a:rPr lang="it-IT" sz="1600" dirty="0" smtClean="0">
                <a:solidFill>
                  <a:srgbClr val="00B050"/>
                </a:solidFill>
                <a:latin typeface="Calibri" pitchFamily="34" charset="0"/>
              </a:rPr>
              <a:t>: produzione di energia rinnovabile per il recupero e valorizzazione di scarti </a:t>
            </a:r>
          </a:p>
          <a:p>
            <a:endParaRPr lang="it-IT" dirty="0" smtClean="0">
              <a:solidFill>
                <a:srgbClr val="00B050"/>
              </a:solidFill>
              <a:latin typeface="Calibri" pitchFamily="34" charset="0"/>
            </a:endParaRPr>
          </a:p>
          <a:p>
            <a:endParaRPr lang="it-IT" dirty="0" smtClean="0">
              <a:solidFill>
                <a:srgbClr val="00B050"/>
              </a:solidFill>
              <a:latin typeface="Calibri" pitchFamily="34" charset="0"/>
            </a:endParaRPr>
          </a:p>
          <a:p>
            <a:endParaRPr lang="it-IT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8" name="Picture 2" descr="Il PSR Marche 2014-2020 a EnoliExpo: il programma degli ev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000132" cy="1000132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 rot="16200000">
            <a:off x="-942985" y="3443259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</a:rPr>
              <a:t>MULTIFUNZIONALITA’</a:t>
            </a:r>
            <a:endParaRPr lang="it-IT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25438" y="1949450"/>
            <a:ext cx="7559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 b="1"/>
              <a:t>FINANZIAMENTO G.O. e PROGETTI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28728" y="3857628"/>
            <a:ext cx="42449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/>
              <a:t>                   MISURA 16.1 – Fase 2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280988" y="2503488"/>
            <a:ext cx="61547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u="sng" dirty="0"/>
              <a:t>Nella seconda fase </a:t>
            </a:r>
            <a:r>
              <a:rPr lang="it-IT" dirty="0"/>
              <a:t>i GO presentano i </a:t>
            </a:r>
            <a:r>
              <a:rPr lang="it-IT" b="1" dirty="0"/>
              <a:t>progetti</a:t>
            </a:r>
            <a:r>
              <a:rPr lang="it-IT" dirty="0"/>
              <a:t> di </a:t>
            </a:r>
            <a:r>
              <a:rPr lang="it-IT" dirty="0" smtClean="0"/>
              <a:t>innovazione (scadenza 31 maggio) </a:t>
            </a:r>
            <a:r>
              <a:rPr lang="it-IT" dirty="0"/>
              <a:t>che saranno finanziati sempre con la misura 16.1. 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988" y="2163763"/>
            <a:ext cx="2355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a destra 8"/>
          <p:cNvSpPr/>
          <p:nvPr/>
        </p:nvSpPr>
        <p:spPr>
          <a:xfrm>
            <a:off x="1785918" y="3929066"/>
            <a:ext cx="525463" cy="160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741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Misura 16.1</a:t>
            </a:r>
            <a:br>
              <a:rPr lang="it-IT" smtClean="0"/>
            </a:br>
            <a:r>
              <a:rPr lang="it-IT" smtClean="0"/>
              <a:t> Programma di Sviluppo Rurale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42910" y="464344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http://www.regione.marche.it/</a:t>
            </a:r>
            <a:r>
              <a:rPr lang="it-IT" dirty="0" err="1" smtClean="0"/>
              <a:t>Entra-in-Regione</a:t>
            </a:r>
            <a:r>
              <a:rPr lang="it-IT" dirty="0" smtClean="0"/>
              <a:t>/</a:t>
            </a:r>
            <a:r>
              <a:rPr lang="it-IT" dirty="0" err="1" smtClean="0"/>
              <a:t>Psr-Marche</a:t>
            </a:r>
            <a:r>
              <a:rPr lang="it-IT" dirty="0" smtClean="0"/>
              <a:t>/Bandi/Bandi-Aperti/id_17890/616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/>
        </p:nvSpPr>
        <p:spPr>
          <a:xfrm>
            <a:off x="250825" y="1916113"/>
            <a:ext cx="8497888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endParaRPr lang="it-IT" sz="32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r>
              <a:rPr lang="it-IT" sz="2400" dirty="0"/>
              <a:t>     </a:t>
            </a: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</p:txBody>
      </p:sp>
      <p:sp>
        <p:nvSpPr>
          <p:cNvPr id="1536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/>
              <a:t>Animazione Misura 16.1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Open </a:t>
            </a:r>
            <a:r>
              <a:rPr lang="it-IT" dirty="0" err="1" smtClean="0"/>
              <a:t>day</a:t>
            </a:r>
            <a:r>
              <a:rPr lang="it-IT" dirty="0" smtClean="0"/>
              <a:t> - prossimi appuntamenti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428860" y="2000240"/>
          <a:ext cx="3643338" cy="3938270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3643338"/>
              </a:tblGrid>
              <a:tr h="31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Calibri"/>
                          <a:ea typeface="Calibri"/>
                          <a:cs typeface="Times New Roman"/>
                        </a:rPr>
                        <a:t>OPEN DAY IN PROGRAMMAZIONE NEI PROSSIMI MESI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Calibri"/>
                          <a:ea typeface="Calibri"/>
                          <a:cs typeface="Times New Roman"/>
                        </a:rPr>
                        <a:t>Agricoltura di precisione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Cambiamenti climatici/aridocoltura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Packaging innovativo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Bioeconomia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Zootecnia-antibiotic free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Nutraceutica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Calibri"/>
                          <a:ea typeface="Calibri"/>
                          <a:cs typeface="Times New Roman"/>
                        </a:rPr>
                        <a:t>Biotecnologie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Biodiversità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Agricoltura conservativa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Luppolo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Microalghe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-32" y="71414"/>
          <a:ext cx="4286280" cy="6215106"/>
        </p:xfrm>
        <a:graphic>
          <a:graphicData uri="http://schemas.openxmlformats.org/presentationml/2006/ole">
            <p:oleObj spid="_x0000_s12290" name="Acrobat Document" r:id="rId3" imgW="10703880" imgH="15115320" progId="AcroExch.Document.11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5143504" y="1714488"/>
          <a:ext cx="2428878" cy="3440911"/>
        </p:xfrm>
        <a:graphic>
          <a:graphicData uri="http://schemas.openxmlformats.org/presentationml/2006/ole">
            <p:oleObj spid="_x0000_s12291" name="Acrobat Document" r:id="rId4" imgW="5339160" imgH="7551360" progId="AcroExch.Document.11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643438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51A2D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</a:t>
            </a:r>
            <a:r>
              <a:rPr lang="it-IT" b="1" dirty="0" err="1" smtClean="0">
                <a:solidFill>
                  <a:srgbClr val="51A2D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it-IT" b="1" dirty="0" smtClean="0">
                <a:solidFill>
                  <a:srgbClr val="51A2D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Agricoltura di precisione</a:t>
            </a:r>
          </a:p>
          <a:p>
            <a:r>
              <a:rPr lang="it-IT" b="1" dirty="0" smtClean="0">
                <a:solidFill>
                  <a:srgbClr val="51A2D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maggio 2018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La piattaforma Innovamarche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562574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6715140" y="292893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Registrazione nella piattaforma INNOVAMARCHE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2735263" y="1804988"/>
            <a:ext cx="59753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latin typeface="+mj-lt"/>
              </a:rPr>
              <a:t>INNOVATION</a:t>
            </a:r>
            <a:r>
              <a:rPr lang="it-IT" sz="2800" b="1" dirty="0">
                <a:latin typeface="Calisto MT" pitchFamily="18" charset="0"/>
              </a:rPr>
              <a:t> </a:t>
            </a:r>
            <a:r>
              <a:rPr lang="it-IT" sz="2000" b="1" dirty="0" smtClean="0">
                <a:latin typeface="+mj-lt"/>
              </a:rPr>
              <a:t>BROKERING </a:t>
            </a:r>
            <a:endParaRPr lang="it-IT" sz="2000" b="1" dirty="0">
              <a:latin typeface="+mj-lt"/>
            </a:endParaRPr>
          </a:p>
        </p:txBody>
      </p:sp>
      <p:pic>
        <p:nvPicPr>
          <p:cNvPr id="11" name="Picture 4" descr="http://www.quickrelease.co.uk/wp-content/uploads/2015/08/projec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088" y="3314700"/>
            <a:ext cx="1527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2725738" y="3578225"/>
            <a:ext cx="52736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latin typeface="+mj-lt"/>
              </a:rPr>
              <a:t>SETTING UP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735263" y="4968875"/>
            <a:ext cx="45354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latin typeface="+mj-lt"/>
              </a:rPr>
              <a:t>FINANZIAMENTO </a:t>
            </a:r>
            <a:r>
              <a:rPr lang="it-IT" sz="2000" b="1" dirty="0" err="1">
                <a:latin typeface="+mj-lt"/>
              </a:rPr>
              <a:t>G.O.</a:t>
            </a:r>
            <a:r>
              <a:rPr lang="it-IT" sz="2000" b="1" dirty="0">
                <a:latin typeface="+mj-lt"/>
              </a:rPr>
              <a:t> e PROGETTI</a:t>
            </a:r>
          </a:p>
          <a:p>
            <a:pPr algn="just">
              <a:defRPr/>
            </a:pPr>
            <a:r>
              <a:rPr lang="it-IT" dirty="0"/>
              <a:t>Progetti di innovazione finanziati anche </a:t>
            </a:r>
          </a:p>
          <a:p>
            <a:pPr algn="just">
              <a:defRPr/>
            </a:pPr>
            <a:r>
              <a:rPr lang="it-IT" dirty="0"/>
              <a:t>mediante l’utilizzo combinato di più misure. </a:t>
            </a:r>
          </a:p>
        </p:txBody>
      </p:sp>
      <p:pic>
        <p:nvPicPr>
          <p:cNvPr id="14" name="Picture 6" descr="http://www.ict4executive.it/upload/images/04_2013/soldi-omini-stilizzati-130412112657_medium.jpg"/>
          <p:cNvPicPr>
            <a:picLocks noChangeAspect="1" noChangeArrowheads="1"/>
          </p:cNvPicPr>
          <p:nvPr/>
        </p:nvPicPr>
        <p:blipFill>
          <a:blip r:embed="rId4" cstate="print"/>
          <a:srcRect l="2638" t="2139" r="5208"/>
          <a:stretch>
            <a:fillRect/>
          </a:stretch>
        </p:blipFill>
        <p:spPr bwMode="auto">
          <a:xfrm>
            <a:off x="1208088" y="1900238"/>
            <a:ext cx="14605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7925" y="4868863"/>
            <a:ext cx="1490663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2735263" y="2233613"/>
            <a:ext cx="5902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 dirty="0"/>
              <a:t>Intermediario dell’innovazione</a:t>
            </a:r>
            <a:r>
              <a:rPr lang="it-IT" b="1" u="sng" dirty="0"/>
              <a:t>,</a:t>
            </a:r>
            <a:r>
              <a:rPr lang="it-IT" dirty="0"/>
              <a:t> con ruolo di facilitatore nella creazione del partenariato del </a:t>
            </a:r>
            <a:r>
              <a:rPr lang="it-IT" dirty="0" err="1"/>
              <a:t>G.O.</a:t>
            </a:r>
            <a:r>
              <a:rPr lang="it-IT" dirty="0"/>
              <a:t> e nell’assistenza alla redazione di un solido progetto</a:t>
            </a:r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auto">
          <a:xfrm>
            <a:off x="2738438" y="3908425"/>
            <a:ext cx="5902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Costituzione del G.O. e definizione dell’idea innovativa</a:t>
            </a:r>
          </a:p>
        </p:txBody>
      </p:sp>
      <p:sp>
        <p:nvSpPr>
          <p:cNvPr id="1434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Misura 16.1</a:t>
            </a:r>
            <a:br>
              <a:rPr lang="it-IT" smtClean="0"/>
            </a:br>
            <a:r>
              <a:rPr lang="it-IT" smtClean="0"/>
              <a:t> Programma di Sviluppo Rurale</a:t>
            </a:r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-1527969" y="3625057"/>
            <a:ext cx="4103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LE TAPPE DALLA  MISURA 16.1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La piattaforma Innovamarche</a:t>
            </a:r>
          </a:p>
        </p:txBody>
      </p:sp>
      <p:sp>
        <p:nvSpPr>
          <p:cNvPr id="10243" name="CasellaDiTesto 3"/>
          <p:cNvSpPr txBox="1">
            <a:spLocks noChangeArrowheads="1"/>
          </p:cNvSpPr>
          <p:nvPr/>
        </p:nvSpPr>
        <p:spPr bwMode="auto">
          <a:xfrm>
            <a:off x="179388" y="3357563"/>
            <a:ext cx="47863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b="1">
                <a:cs typeface="Tahoma" pitchFamily="34" charset="0"/>
              </a:rPr>
              <a:t>Sezione informativa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it-IT" altLang="it-IT" sz="1400">
                <a:cs typeface="Tahoma" pitchFamily="34" charset="0"/>
              </a:rPr>
              <a:t> Conoscere il progetto “Innovamarche”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it-IT" altLang="it-IT" sz="1400">
                <a:cs typeface="Tahoma" pitchFamily="34" charset="0"/>
              </a:rPr>
              <a:t> Accedere ai progetti di innovazione nazionali ed europei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it-IT" altLang="it-IT" sz="1400">
                <a:cs typeface="Tahoma" pitchFamily="34" charset="0"/>
              </a:rPr>
              <a:t> Conoscere le dinamiche innovative del settore</a:t>
            </a:r>
          </a:p>
          <a:p>
            <a:pPr eaLnBrk="0" hangingPunct="0"/>
            <a:endParaRPr lang="it-IT" altLang="it-IT">
              <a:cs typeface="Tahom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9475" y="1773238"/>
            <a:ext cx="50292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dirty="0"/>
              <a:t>           </a:t>
            </a:r>
            <a:r>
              <a:rPr lang="it-IT" b="1" dirty="0"/>
              <a:t>Supporto all’innovazione</a:t>
            </a:r>
          </a:p>
          <a:p>
            <a:pPr marL="180000" eaLnBrk="0" hangingPunct="0">
              <a:buFont typeface="Wingdings" pitchFamily="2" charset="2"/>
              <a:buChar char="§"/>
              <a:defRPr/>
            </a:pPr>
            <a:r>
              <a:rPr lang="it-IT" sz="1400" dirty="0"/>
              <a:t> Cogliere le esigenze di innovazione del territorio</a:t>
            </a:r>
          </a:p>
          <a:p>
            <a:pPr marL="180000" eaLnBrk="0" hangingPunct="0">
              <a:buFont typeface="Wingdings" pitchFamily="2" charset="2"/>
              <a:buChar char="§"/>
              <a:defRPr/>
            </a:pPr>
            <a:r>
              <a:rPr lang="it-IT" sz="1400" dirty="0"/>
              <a:t> Individuare le sinergie </a:t>
            </a:r>
          </a:p>
          <a:p>
            <a:pPr marL="180000" eaLnBrk="0" hangingPunct="0">
              <a:buFont typeface="Wingdings" pitchFamily="2" charset="2"/>
              <a:buChar char="§"/>
              <a:defRPr/>
            </a:pPr>
            <a:r>
              <a:rPr lang="it-IT" sz="1400" dirty="0"/>
              <a:t> Creare reti tra soggetti interessati a sviluppare una idea</a:t>
            </a:r>
          </a:p>
          <a:p>
            <a:pPr marL="180000" eaLnBrk="0" hangingPunct="0">
              <a:buFont typeface="Wingdings" pitchFamily="2" charset="2"/>
              <a:buChar char="§"/>
              <a:defRPr/>
            </a:pPr>
            <a:r>
              <a:rPr lang="it-IT" sz="1400" dirty="0"/>
              <a:t> Creare nuove opportunità di crescita e sviluppo</a:t>
            </a:r>
          </a:p>
          <a:p>
            <a:pPr marL="180000" eaLnBrk="0" hangingPunct="0">
              <a:buFont typeface="Wingdings" pitchFamily="2" charset="2"/>
              <a:buChar char="§"/>
              <a:defRPr/>
            </a:pPr>
            <a:r>
              <a:rPr lang="it-IT" sz="1400" dirty="0"/>
              <a:t> Collegamento diretto </a:t>
            </a:r>
            <a:r>
              <a:rPr lang="it-IT" sz="1400" dirty="0" smtClean="0"/>
              <a:t>con PSR Marche / Rete Rurale / </a:t>
            </a:r>
            <a:r>
              <a:rPr lang="it-IT" sz="1400" dirty="0"/>
              <a:t>EIP - Agri</a:t>
            </a:r>
          </a:p>
          <a:p>
            <a:pPr eaLnBrk="0" hangingPunct="0">
              <a:defRPr/>
            </a:pPr>
            <a:r>
              <a:rPr lang="it-IT" dirty="0"/>
              <a:t> </a:t>
            </a:r>
          </a:p>
        </p:txBody>
      </p:sp>
      <p:grpSp>
        <p:nvGrpSpPr>
          <p:cNvPr id="2" name="Gruppo 23"/>
          <p:cNvGrpSpPr>
            <a:grpSpLocks/>
          </p:cNvGrpSpPr>
          <p:nvPr/>
        </p:nvGrpSpPr>
        <p:grpSpPr bwMode="auto">
          <a:xfrm>
            <a:off x="539750" y="1844675"/>
            <a:ext cx="2857500" cy="1143000"/>
            <a:chOff x="214282" y="1643050"/>
            <a:chExt cx="3500462" cy="1500198"/>
          </a:xfrm>
        </p:grpSpPr>
        <p:pic>
          <p:nvPicPr>
            <p:cNvPr id="10248" name="Immagine 15" descr="March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1737" y="2071679"/>
              <a:ext cx="1000131" cy="105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2" descr="C:\Users\FrancescoGobbi\Google Drive\assam\innovation broker\logo\Simbolo_InnovaMarch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1928802"/>
              <a:ext cx="1071570" cy="1071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Immagine 10" descr="Idee_icona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143116"/>
              <a:ext cx="2034751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ccia circolare in giù 20"/>
            <p:cNvSpPr/>
            <p:nvPr/>
          </p:nvSpPr>
          <p:spPr>
            <a:xfrm>
              <a:off x="1929508" y="1643050"/>
              <a:ext cx="999576" cy="35629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0246" name="CasellaDiTesto 11"/>
          <p:cNvSpPr txBox="1">
            <a:spLocks noChangeArrowheads="1"/>
          </p:cNvSpPr>
          <p:nvPr/>
        </p:nvSpPr>
        <p:spPr bwMode="auto">
          <a:xfrm>
            <a:off x="1692275" y="4724400"/>
            <a:ext cx="50403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b="1">
                <a:cs typeface="Tahoma" pitchFamily="34" charset="0"/>
              </a:rPr>
              <a:t>Sezione Info Desk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it-IT" altLang="it-IT" sz="1400">
                <a:cs typeface="Tahoma" pitchFamily="34" charset="0"/>
              </a:rPr>
              <a:t> Avere un supporto di tipo metodologico nell’individuazione dell’idea e nel processo di innovazione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it-IT" altLang="it-IT" sz="1400">
                <a:cs typeface="Tahoma" pitchFamily="34" charset="0"/>
              </a:rPr>
              <a:t> Conoscere le progressioni temporali della misura 16 del PSR Marche dedicata all’innovazione</a:t>
            </a:r>
          </a:p>
          <a:p>
            <a:pPr eaLnBrk="0" hangingPunct="0"/>
            <a:r>
              <a:rPr lang="it-IT" altLang="it-IT">
                <a:cs typeface="Tahoma" pitchFamily="34" charset="0"/>
              </a:rPr>
              <a:t> 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868863"/>
            <a:ext cx="1314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L’augurio di INNOVAMARCHE ai GO ….</a:t>
            </a:r>
          </a:p>
        </p:txBody>
      </p:sp>
      <p:sp>
        <p:nvSpPr>
          <p:cNvPr id="10243" name="CasellaDiTesto 3"/>
          <p:cNvSpPr txBox="1">
            <a:spLocks noChangeArrowheads="1"/>
          </p:cNvSpPr>
          <p:nvPr/>
        </p:nvSpPr>
        <p:spPr bwMode="auto">
          <a:xfrm>
            <a:off x="179388" y="3214687"/>
            <a:ext cx="4786312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endParaRPr lang="it-IT" altLang="it-IT" b="1" dirty="0" smtClean="0">
              <a:cs typeface="Tahoma" pitchFamily="34" charset="0"/>
            </a:endParaRPr>
          </a:p>
          <a:p>
            <a:pPr algn="ctr" eaLnBrk="0" hangingPunct="0"/>
            <a:r>
              <a:rPr lang="it-IT" altLang="it-IT" b="1" dirty="0" err="1" smtClean="0">
                <a:solidFill>
                  <a:schemeClr val="tx1"/>
                </a:solidFill>
                <a:cs typeface="Tahoma" pitchFamily="34" charset="0"/>
              </a:rPr>
              <a:t>…ciò</a:t>
            </a:r>
            <a:r>
              <a:rPr lang="it-IT" altLang="it-IT" b="1" dirty="0" smtClean="0">
                <a:solidFill>
                  <a:schemeClr val="tx1"/>
                </a:solidFill>
                <a:cs typeface="Tahoma" pitchFamily="34" charset="0"/>
              </a:rPr>
              <a:t> che è stata attività di sperimentazione  ….</a:t>
            </a:r>
            <a:endParaRPr lang="it-IT" altLang="it-IT" sz="1400" dirty="0">
              <a:solidFill>
                <a:schemeClr val="tx1"/>
              </a:solidFill>
              <a:cs typeface="Tahoma" pitchFamily="34" charset="0"/>
            </a:endParaRPr>
          </a:p>
          <a:p>
            <a:pPr eaLnBrk="0" hangingPunct="0"/>
            <a:endParaRPr lang="it-IT" altLang="it-IT" dirty="0">
              <a:cs typeface="Tahom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9475" y="1773238"/>
            <a:ext cx="5029200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dirty="0"/>
              <a:t>           </a:t>
            </a:r>
            <a:r>
              <a:rPr lang="it-IT" b="1" dirty="0" err="1" smtClean="0"/>
              <a:t>…che</a:t>
            </a:r>
            <a:r>
              <a:rPr lang="it-IT" b="1" dirty="0" smtClean="0"/>
              <a:t> al termine dei 2 - 3 anni del lavoro dei Go che verranno finanziati con la Misura 16.1  </a:t>
            </a:r>
            <a:r>
              <a:rPr lang="it-IT" b="1" dirty="0" err="1" smtClean="0"/>
              <a:t>……</a:t>
            </a:r>
            <a:endParaRPr lang="it-IT" sz="1400" dirty="0"/>
          </a:p>
          <a:p>
            <a:pPr eaLnBrk="0" hangingPunct="0">
              <a:defRPr/>
            </a:pPr>
            <a:r>
              <a:rPr lang="it-IT" dirty="0"/>
              <a:t> </a:t>
            </a:r>
          </a:p>
        </p:txBody>
      </p:sp>
      <p:grpSp>
        <p:nvGrpSpPr>
          <p:cNvPr id="2" name="Gruppo 23"/>
          <p:cNvGrpSpPr>
            <a:grpSpLocks/>
          </p:cNvGrpSpPr>
          <p:nvPr/>
        </p:nvGrpSpPr>
        <p:grpSpPr bwMode="auto">
          <a:xfrm>
            <a:off x="539750" y="1844675"/>
            <a:ext cx="2857500" cy="1143000"/>
            <a:chOff x="214282" y="1643050"/>
            <a:chExt cx="3500462" cy="1500198"/>
          </a:xfrm>
        </p:grpSpPr>
        <p:pic>
          <p:nvPicPr>
            <p:cNvPr id="10248" name="Immagine 15" descr="March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1737" y="2071679"/>
              <a:ext cx="1000131" cy="105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2" descr="C:\Users\FrancescoGobbi\Google Drive\assam\innovation broker\logo\Simbolo_InnovaMarch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1928802"/>
              <a:ext cx="1071570" cy="1071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Immagine 10" descr="Idee_icona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143116"/>
              <a:ext cx="2034751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ccia circolare in giù 20"/>
            <p:cNvSpPr/>
            <p:nvPr/>
          </p:nvSpPr>
          <p:spPr>
            <a:xfrm>
              <a:off x="1929508" y="1643050"/>
              <a:ext cx="999576" cy="35629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0246" name="CasellaDiTesto 11"/>
          <p:cNvSpPr txBox="1">
            <a:spLocks noChangeArrowheads="1"/>
          </p:cNvSpPr>
          <p:nvPr/>
        </p:nvSpPr>
        <p:spPr bwMode="auto">
          <a:xfrm>
            <a:off x="1692275" y="4724400"/>
            <a:ext cx="5040313" cy="13542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it-IT" altLang="it-IT" b="1" dirty="0" smtClean="0">
                <a:cs typeface="Tahoma" pitchFamily="34" charset="0"/>
              </a:rPr>
              <a:t>…..</a:t>
            </a:r>
            <a:r>
              <a:rPr lang="it-IT" altLang="it-IT" b="1" dirty="0" smtClean="0">
                <a:solidFill>
                  <a:srgbClr val="FF0000"/>
                </a:solidFill>
                <a:cs typeface="Tahoma" pitchFamily="34" charset="0"/>
              </a:rPr>
              <a:t>diventi attività ordinaria e patrimonio delle aziende marchigiane </a:t>
            </a:r>
            <a:r>
              <a:rPr lang="it-IT" altLang="it-IT" sz="1400" b="1" dirty="0" smtClean="0">
                <a:cs typeface="Tahoma" pitchFamily="34" charset="0"/>
              </a:rPr>
              <a:t>(qualora la sperimentazione abbia dimostrato la validità dell’innovazione)</a:t>
            </a:r>
            <a:endParaRPr lang="it-IT" altLang="it-IT" sz="1400" dirty="0">
              <a:cs typeface="Tahoma" pitchFamily="34" charset="0"/>
            </a:endParaRPr>
          </a:p>
          <a:p>
            <a:pPr eaLnBrk="0" hangingPunct="0"/>
            <a:r>
              <a:rPr lang="it-IT" altLang="it-IT" dirty="0">
                <a:cs typeface="Tahoma" pitchFamily="34" charset="0"/>
              </a:rPr>
              <a:t> 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868863"/>
            <a:ext cx="1314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6" grpId="0" animBg="1"/>
      <p:bldP spid="102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La piattaforma Innovamarche</a:t>
            </a:r>
            <a:br>
              <a:rPr lang="it-IT" altLang="it-IT" dirty="0" smtClean="0"/>
            </a:br>
            <a:r>
              <a:rPr lang="it-IT" altLang="it-IT" dirty="0" smtClean="0"/>
              <a:t>            (sei già iscritto?  )</a:t>
            </a:r>
          </a:p>
        </p:txBody>
      </p:sp>
      <p:sp>
        <p:nvSpPr>
          <p:cNvPr id="11267" name="CasellaDiTesto 13"/>
          <p:cNvSpPr txBox="1">
            <a:spLocks noChangeArrowheads="1"/>
          </p:cNvSpPr>
          <p:nvPr/>
        </p:nvSpPr>
        <p:spPr bwMode="auto">
          <a:xfrm>
            <a:off x="2484438" y="1919288"/>
            <a:ext cx="61912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4400" b="1" dirty="0">
                <a:solidFill>
                  <a:srgbClr val="00B0F0"/>
                </a:solidFill>
                <a:cs typeface="Tahoma" pitchFamily="34" charset="0"/>
              </a:rPr>
              <a:t>www.innovamarche.it</a:t>
            </a:r>
          </a:p>
          <a:p>
            <a:pPr algn="ctr" eaLnBrk="0" hangingPunct="0"/>
            <a:endParaRPr lang="it-IT" altLang="it-IT" b="1" dirty="0">
              <a:solidFill>
                <a:srgbClr val="00B0F0"/>
              </a:solidFill>
              <a:cs typeface="Tahoma" pitchFamily="34" charset="0"/>
            </a:endParaRPr>
          </a:p>
          <a:p>
            <a:pPr algn="ctr" eaLnBrk="0" hangingPunct="0"/>
            <a:endParaRPr lang="it-IT" altLang="it-IT" b="1" dirty="0">
              <a:solidFill>
                <a:srgbClr val="00B0F0"/>
              </a:solidFill>
              <a:cs typeface="Tahoma" pitchFamily="34" charset="0"/>
            </a:endParaRPr>
          </a:p>
          <a:p>
            <a:pPr algn="ctr" eaLnBrk="0" hangingPunct="0"/>
            <a:r>
              <a:rPr lang="it-IT" altLang="it-IT" sz="2400" b="1" dirty="0">
                <a:solidFill>
                  <a:srgbClr val="00B0F0"/>
                </a:solidFill>
                <a:cs typeface="Tahoma" pitchFamily="34" charset="0"/>
              </a:rPr>
              <a:t>info@innovamarche.it</a:t>
            </a:r>
          </a:p>
        </p:txBody>
      </p:sp>
      <p:pic>
        <p:nvPicPr>
          <p:cNvPr id="11268" name="Picture 8" descr="http://www.logospike.com/wp-content/uploads/2015/06/Find_Us_On_Facebook_Logo_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288" y="4400550"/>
            <a:ext cx="14589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256"/>
            <a:ext cx="1027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1448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Immagine 9" descr="Simbolo_InnovaMarch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413" y="1700213"/>
            <a:ext cx="3384551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/>
        </p:nvSpPr>
        <p:spPr>
          <a:xfrm>
            <a:off x="250825" y="1916113"/>
            <a:ext cx="8497888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endParaRPr lang="it-IT" sz="32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r>
              <a:rPr lang="it-IT" sz="2000" dirty="0" smtClean="0"/>
              <a:t> 	</a:t>
            </a:r>
            <a:endParaRPr lang="it-IT" sz="2000" dirty="0"/>
          </a:p>
          <a:p>
            <a:pPr>
              <a:defRPr/>
            </a:pPr>
            <a:endParaRPr lang="it-IT" sz="1400" dirty="0"/>
          </a:p>
          <a:p>
            <a:pPr>
              <a:defRPr/>
            </a:pPr>
            <a:r>
              <a:rPr lang="it-IT" sz="2400" dirty="0" smtClean="0"/>
              <a:t>	      2016/17                  </a:t>
            </a:r>
            <a:r>
              <a:rPr lang="it-IT" sz="2400" dirty="0"/>
              <a:t>Bando </a:t>
            </a:r>
            <a:r>
              <a:rPr lang="it-IT" sz="2400" dirty="0" err="1"/>
              <a:t>Setting</a:t>
            </a:r>
            <a:r>
              <a:rPr lang="it-IT" sz="2400" dirty="0"/>
              <a:t> Up</a:t>
            </a:r>
          </a:p>
          <a:p>
            <a:pPr>
              <a:defRPr/>
            </a:pPr>
            <a:endParaRPr lang="it-IT" sz="1600" dirty="0"/>
          </a:p>
          <a:p>
            <a:pPr>
              <a:defRPr/>
            </a:pPr>
            <a:r>
              <a:rPr lang="it-IT" sz="2400" dirty="0"/>
              <a:t>     </a:t>
            </a:r>
            <a:r>
              <a:rPr lang="it-IT" sz="2400" dirty="0" smtClean="0"/>
              <a:t>31 maggio 2018                 </a:t>
            </a:r>
            <a:r>
              <a:rPr lang="it-IT" sz="2400" dirty="0"/>
              <a:t>Bando Finanziamento </a:t>
            </a:r>
            <a:r>
              <a:rPr lang="it-IT" sz="2400" dirty="0" err="1"/>
              <a:t>G.O</a:t>
            </a:r>
            <a:r>
              <a:rPr lang="it-IT" sz="2400" dirty="0" err="1" smtClean="0"/>
              <a:t>.</a:t>
            </a:r>
            <a:r>
              <a:rPr lang="it-IT" sz="2400" dirty="0" smtClean="0"/>
              <a:t> </a:t>
            </a:r>
          </a:p>
          <a:p>
            <a:pPr>
              <a:defRPr/>
            </a:pPr>
            <a:endParaRPr lang="it-IT" sz="1000" dirty="0" smtClean="0"/>
          </a:p>
          <a:p>
            <a:pPr>
              <a:defRPr/>
            </a:pPr>
            <a:r>
              <a:rPr lang="it-IT" sz="2400" dirty="0" smtClean="0"/>
              <a:t>     tutto il periodo                     </a:t>
            </a:r>
            <a:r>
              <a:rPr lang="it-IT" sz="2400" dirty="0" err="1" smtClean="0"/>
              <a:t>Innovation</a:t>
            </a:r>
            <a:r>
              <a:rPr lang="it-IT" sz="2400" dirty="0" smtClean="0"/>
              <a:t> </a:t>
            </a:r>
            <a:r>
              <a:rPr lang="it-IT" sz="2400" dirty="0" err="1" smtClean="0"/>
              <a:t>Brokering</a:t>
            </a:r>
            <a:endParaRPr lang="it-IT" sz="24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</p:txBody>
      </p:sp>
      <p:sp>
        <p:nvSpPr>
          <p:cNvPr id="39" name="Freccia a destra 38"/>
          <p:cNvSpPr/>
          <p:nvPr/>
        </p:nvSpPr>
        <p:spPr>
          <a:xfrm>
            <a:off x="3059113" y="3571876"/>
            <a:ext cx="865187" cy="357188"/>
          </a:xfrm>
          <a:prstGeom prst="right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0" name="Titolo 1"/>
          <p:cNvSpPr txBox="1">
            <a:spLocks/>
          </p:cNvSpPr>
          <p:nvPr/>
        </p:nvSpPr>
        <p:spPr bwMode="auto">
          <a:xfrm>
            <a:off x="1000100" y="1928802"/>
            <a:ext cx="79978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sz="2400" b="1" dirty="0">
                <a:latin typeface="Tahoma" pitchFamily="34" charset="0"/>
                <a:cs typeface="Tahoma" pitchFamily="34" charset="0"/>
              </a:rPr>
              <a:t>      </a:t>
            </a:r>
            <a:r>
              <a:rPr lang="it-IT" sz="2400" b="1" dirty="0" err="1" smtClean="0">
                <a:latin typeface="Tahoma" pitchFamily="34" charset="0"/>
                <a:cs typeface="Tahoma" pitchFamily="34" charset="0"/>
              </a:rPr>
              <a:t>Cronoprogramma</a:t>
            </a:r>
            <a:r>
              <a:rPr lang="it-IT" sz="24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it-IT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Freccia a destra 40"/>
          <p:cNvSpPr/>
          <p:nvPr/>
        </p:nvSpPr>
        <p:spPr>
          <a:xfrm>
            <a:off x="3059113" y="4146551"/>
            <a:ext cx="865187" cy="358775"/>
          </a:xfrm>
          <a:prstGeom prst="right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536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Misura 16.1</a:t>
            </a:r>
            <a:br>
              <a:rPr lang="it-IT" smtClean="0"/>
            </a:br>
            <a:r>
              <a:rPr lang="it-IT" smtClean="0"/>
              <a:t> Programma di Sviluppo Rurale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3071802" y="4714884"/>
            <a:ext cx="865187" cy="358775"/>
          </a:xfrm>
          <a:prstGeom prst="right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pic>
        <p:nvPicPr>
          <p:cNvPr id="28674" name="Picture 2" descr="http://www.tipicita.it/wp-content/uploads/2017/02/psr-mar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13547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0" grpId="0"/>
      <p:bldP spid="4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800" dirty="0" smtClean="0"/>
              <a:t>INNOVAMARCHE: dal metodo alle azioni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335338"/>
            <a:ext cx="15001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5"/>
            <a:ext cx="1508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asellaDiTesto 5"/>
          <p:cNvSpPr txBox="1">
            <a:spLocks noChangeArrowheads="1"/>
          </p:cNvSpPr>
          <p:nvPr/>
        </p:nvSpPr>
        <p:spPr bwMode="auto">
          <a:xfrm>
            <a:off x="971550" y="1714500"/>
            <a:ext cx="7704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ASSAM, Innovation Broker pubblico per promuovere l’innovazione interattiva del PEI</a:t>
            </a:r>
          </a:p>
        </p:txBody>
      </p:sp>
      <p:sp>
        <p:nvSpPr>
          <p:cNvPr id="18438" name="CasellaDiTesto 6"/>
          <p:cNvSpPr txBox="1">
            <a:spLocks noChangeArrowheads="1"/>
          </p:cNvSpPr>
          <p:nvPr/>
        </p:nvSpPr>
        <p:spPr bwMode="auto">
          <a:xfrm>
            <a:off x="3357563" y="2786063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ANIMAZIONE</a:t>
            </a:r>
          </a:p>
        </p:txBody>
      </p:sp>
      <p:sp>
        <p:nvSpPr>
          <p:cNvPr id="8" name="Freccia a sinistra 7"/>
          <p:cNvSpPr/>
          <p:nvPr/>
        </p:nvSpPr>
        <p:spPr>
          <a:xfrm rot="16200000">
            <a:off x="3983038" y="2017712"/>
            <a:ext cx="249238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440" name="Rettangolo 9"/>
          <p:cNvSpPr>
            <a:spLocks noChangeArrowheads="1"/>
          </p:cNvSpPr>
          <p:nvPr/>
        </p:nvSpPr>
        <p:spPr bwMode="auto">
          <a:xfrm>
            <a:off x="1714500" y="2286000"/>
            <a:ext cx="5357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200">
                <a:cs typeface="Tahoma" pitchFamily="34" charset="0"/>
              </a:rPr>
              <a:t>Far </a:t>
            </a:r>
            <a:r>
              <a:rPr lang="it-IT" altLang="it-IT" sz="1200" b="1">
                <a:cs typeface="Tahoma" pitchFamily="34" charset="0"/>
              </a:rPr>
              <a:t>emergere</a:t>
            </a:r>
            <a:r>
              <a:rPr lang="it-IT" altLang="it-IT" sz="1200">
                <a:cs typeface="Tahoma" pitchFamily="34" charset="0"/>
              </a:rPr>
              <a:t> i fabbisogni / cogliere opportunità, in un processo </a:t>
            </a:r>
            <a:r>
              <a:rPr lang="it-IT" altLang="it-IT" sz="1200" b="1">
                <a:cs typeface="Tahoma" pitchFamily="34" charset="0"/>
              </a:rPr>
              <a:t>bottom up</a:t>
            </a:r>
          </a:p>
        </p:txBody>
      </p:sp>
      <p:sp>
        <p:nvSpPr>
          <p:cNvPr id="18441" name="CasellaDiTesto 10"/>
          <p:cNvSpPr txBox="1">
            <a:spLocks noChangeArrowheads="1"/>
          </p:cNvSpPr>
          <p:nvPr/>
        </p:nvSpPr>
        <p:spPr bwMode="auto">
          <a:xfrm rot="-5400000">
            <a:off x="1439863" y="3703637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INFO DAY</a:t>
            </a:r>
          </a:p>
        </p:txBody>
      </p:sp>
      <p:sp>
        <p:nvSpPr>
          <p:cNvPr id="18442" name="CasellaDiTesto 11"/>
          <p:cNvSpPr txBox="1">
            <a:spLocks noChangeArrowheads="1"/>
          </p:cNvSpPr>
          <p:nvPr/>
        </p:nvSpPr>
        <p:spPr bwMode="auto">
          <a:xfrm rot="-5400000">
            <a:off x="5654676" y="3632200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PIATTAFORMA</a:t>
            </a:r>
          </a:p>
        </p:txBody>
      </p:sp>
      <p:sp>
        <p:nvSpPr>
          <p:cNvPr id="13" name="Freccia a sinistra 12"/>
          <p:cNvSpPr/>
          <p:nvPr/>
        </p:nvSpPr>
        <p:spPr>
          <a:xfrm rot="16200000">
            <a:off x="3983038" y="2589212"/>
            <a:ext cx="249238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786313"/>
            <a:ext cx="1571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CasellaDiTesto 13"/>
          <p:cNvSpPr txBox="1">
            <a:spLocks noChangeArrowheads="1"/>
          </p:cNvSpPr>
          <p:nvPr/>
        </p:nvSpPr>
        <p:spPr bwMode="auto">
          <a:xfrm>
            <a:off x="3571875" y="5929313"/>
            <a:ext cx="121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OPEN DAY</a:t>
            </a:r>
          </a:p>
        </p:txBody>
      </p:sp>
      <p:sp>
        <p:nvSpPr>
          <p:cNvPr id="15" name="Freccia tridirezionale 14"/>
          <p:cNvSpPr/>
          <p:nvPr/>
        </p:nvSpPr>
        <p:spPr>
          <a:xfrm rot="10800000">
            <a:off x="4000500" y="4214813"/>
            <a:ext cx="428625" cy="42862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800" dirty="0" smtClean="0"/>
              <a:t>INNOVAMARCHE: Dagli Info </a:t>
            </a:r>
            <a:r>
              <a:rPr lang="it-IT" altLang="it-IT" sz="1800" dirty="0" err="1" smtClean="0"/>
              <a:t>day</a:t>
            </a:r>
            <a:r>
              <a:rPr lang="it-IT" altLang="it-IT" sz="1800" dirty="0" smtClean="0"/>
              <a:t> agli Open </a:t>
            </a:r>
            <a:r>
              <a:rPr lang="it-IT" altLang="it-IT" sz="1800" dirty="0" err="1" smtClean="0"/>
              <a:t>day</a:t>
            </a:r>
            <a:endParaRPr lang="it-IT" altLang="it-IT" sz="1800" dirty="0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43063"/>
            <a:ext cx="107156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asellaDiTesto 10"/>
          <p:cNvSpPr txBox="1">
            <a:spLocks noChangeArrowheads="1"/>
          </p:cNvSpPr>
          <p:nvPr/>
        </p:nvSpPr>
        <p:spPr bwMode="auto">
          <a:xfrm>
            <a:off x="214313" y="2428875"/>
            <a:ext cx="1214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INFO DAY</a:t>
            </a:r>
          </a:p>
        </p:txBody>
      </p:sp>
      <p:pic>
        <p:nvPicPr>
          <p:cNvPr id="19461" name="Immagine 4" descr="P_20160623_112154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71450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magine 5" descr="P_20160714_145013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40719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Immagin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14752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CasellaDiTesto 9"/>
          <p:cNvSpPr txBox="1">
            <a:spLocks noChangeArrowheads="1"/>
          </p:cNvSpPr>
          <p:nvPr/>
        </p:nvSpPr>
        <p:spPr bwMode="auto">
          <a:xfrm rot="-2072993">
            <a:off x="2257425" y="2541588"/>
            <a:ext cx="1946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560 partecipati</a:t>
            </a:r>
          </a:p>
        </p:txBody>
      </p:sp>
      <p:sp>
        <p:nvSpPr>
          <p:cNvPr id="19467" name="CasellaDiTesto 11"/>
          <p:cNvSpPr txBox="1">
            <a:spLocks noChangeArrowheads="1"/>
          </p:cNvSpPr>
          <p:nvPr/>
        </p:nvSpPr>
        <p:spPr bwMode="auto">
          <a:xfrm rot="-2139928">
            <a:off x="5229113" y="4267069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4 report sull’innovazione</a:t>
            </a:r>
          </a:p>
        </p:txBody>
      </p:sp>
      <p:pic>
        <p:nvPicPr>
          <p:cNvPr id="12" name="Immagine 11" descr="IMG_07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1785926"/>
            <a:ext cx="3000364" cy="2241013"/>
          </a:xfrm>
          <a:prstGeom prst="rect">
            <a:avLst/>
          </a:prstGeom>
        </p:spPr>
      </p:pic>
      <p:pic>
        <p:nvPicPr>
          <p:cNvPr id="19463" name="Immagine 6" descr="P_20160714_145222 (2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8" y="2643188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CasellaDiTesto 10"/>
          <p:cNvSpPr txBox="1">
            <a:spLocks noChangeArrowheads="1"/>
          </p:cNvSpPr>
          <p:nvPr/>
        </p:nvSpPr>
        <p:spPr bwMode="auto">
          <a:xfrm rot="-2225645">
            <a:off x="2871788" y="4227513"/>
            <a:ext cx="228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17 tavoli – open </a:t>
            </a:r>
            <a:r>
              <a:rPr lang="it-IT" sz="1600" dirty="0" err="1">
                <a:solidFill>
                  <a:schemeClr val="bg1"/>
                </a:solidFill>
              </a:rPr>
              <a:t>space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CasellaDiTesto 10"/>
          <p:cNvSpPr txBox="1">
            <a:spLocks noChangeArrowheads="1"/>
          </p:cNvSpPr>
          <p:nvPr/>
        </p:nvSpPr>
        <p:spPr bwMode="auto">
          <a:xfrm rot="-2225645">
            <a:off x="5455979" y="2744152"/>
            <a:ext cx="2967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18  case </a:t>
            </a:r>
            <a:r>
              <a:rPr lang="it-IT" sz="1600" dirty="0" err="1" smtClean="0">
                <a:solidFill>
                  <a:schemeClr val="bg1"/>
                </a:solidFill>
              </a:rPr>
              <a:t>history</a:t>
            </a:r>
            <a:r>
              <a:rPr lang="it-IT" sz="1600" dirty="0" smtClean="0">
                <a:solidFill>
                  <a:schemeClr val="bg1"/>
                </a:solidFill>
              </a:rPr>
              <a:t> di successo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800" dirty="0" smtClean="0"/>
              <a:t>INNOVAMARCHE: Dagli Info agli Open </a:t>
            </a:r>
            <a:r>
              <a:rPr lang="it-IT" altLang="it-IT" sz="1800" dirty="0" err="1" smtClean="0"/>
              <a:t>day</a:t>
            </a:r>
            <a:endParaRPr lang="it-IT" altLang="it-IT" sz="1800" dirty="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43063"/>
            <a:ext cx="107156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CasellaDiTesto 10"/>
          <p:cNvSpPr txBox="1">
            <a:spLocks noChangeArrowheads="1"/>
          </p:cNvSpPr>
          <p:nvPr/>
        </p:nvSpPr>
        <p:spPr bwMode="auto">
          <a:xfrm>
            <a:off x="214313" y="2428875"/>
            <a:ext cx="1214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INFO DAY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28728" y="3000372"/>
            <a:ext cx="7215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CHIMICA VERDE </a:t>
            </a:r>
            <a:r>
              <a:rPr lang="it-IT" sz="1600" dirty="0"/>
              <a:t>( coloranti naturali; concia delle pelli; prodotti fitoterapici; nuovi materiale anche per packaging)</a:t>
            </a:r>
          </a:p>
        </p:txBody>
      </p:sp>
      <p:sp>
        <p:nvSpPr>
          <p:cNvPr id="20486" name="CasellaDiTesto 8"/>
          <p:cNvSpPr txBox="1">
            <a:spLocks noChangeArrowheads="1"/>
          </p:cNvSpPr>
          <p:nvPr/>
        </p:nvSpPr>
        <p:spPr bwMode="auto">
          <a:xfrm>
            <a:off x="1428728" y="3643314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ECONOMIA CIRCOLARE </a:t>
            </a:r>
            <a:r>
              <a:rPr lang="it-IT" sz="1600" dirty="0"/>
              <a:t>( riutilizzo sottoprodotti come </a:t>
            </a:r>
            <a:r>
              <a:rPr lang="it-IT" sz="1600" dirty="0" err="1"/>
              <a:t>compost</a:t>
            </a:r>
            <a:r>
              <a:rPr lang="it-IT" sz="1600" dirty="0"/>
              <a:t> / ammendante; riutilizzo per nuovi prodotti)</a:t>
            </a:r>
          </a:p>
        </p:txBody>
      </p:sp>
      <p:sp>
        <p:nvSpPr>
          <p:cNvPr id="7" name="Rettangolo 6"/>
          <p:cNvSpPr/>
          <p:nvPr/>
        </p:nvSpPr>
        <p:spPr>
          <a:xfrm>
            <a:off x="2914136" y="1772816"/>
            <a:ext cx="26917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temi emersi</a:t>
            </a:r>
          </a:p>
        </p:txBody>
      </p:sp>
      <p:sp>
        <p:nvSpPr>
          <p:cNvPr id="9" name="CasellaDiTesto 9"/>
          <p:cNvSpPr txBox="1">
            <a:spLocks noChangeArrowheads="1"/>
          </p:cNvSpPr>
          <p:nvPr/>
        </p:nvSpPr>
        <p:spPr bwMode="auto">
          <a:xfrm>
            <a:off x="1428728" y="4357694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7030A0"/>
                </a:solidFill>
              </a:rPr>
              <a:t>AGRICOLTURA PRECISIONE </a:t>
            </a:r>
            <a:r>
              <a:rPr lang="it-IT" sz="1600" dirty="0"/>
              <a:t>( monitoraggio suolo/colture; sistemi a supporto delle decisioni – </a:t>
            </a:r>
            <a:r>
              <a:rPr lang="it-IT" sz="1600" dirty="0" err="1"/>
              <a:t>decision</a:t>
            </a:r>
            <a:r>
              <a:rPr lang="it-IT" sz="1600" dirty="0"/>
              <a:t> </a:t>
            </a:r>
            <a:r>
              <a:rPr lang="it-IT" sz="1600" dirty="0" err="1"/>
              <a:t>support</a:t>
            </a:r>
            <a:r>
              <a:rPr lang="it-IT" sz="1600" dirty="0"/>
              <a:t> </a:t>
            </a:r>
            <a:r>
              <a:rPr lang="it-IT" sz="1600" dirty="0" err="1"/>
              <a:t>systems</a:t>
            </a:r>
            <a:r>
              <a:rPr lang="it-IT" sz="1600" dirty="0"/>
              <a:t> 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28728" y="2643182"/>
            <a:ext cx="70723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AGRICOLTURA SOCIALE </a:t>
            </a:r>
            <a:r>
              <a:rPr lang="it-IT" sz="1600" dirty="0"/>
              <a:t>(  infanzia 1 – 6 anni; longevità; disabilità;)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428728" y="5072074"/>
            <a:ext cx="5357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NUTRACEUTICA ED ALIMENTI FUNZIONALI </a:t>
            </a:r>
            <a:r>
              <a:rPr lang="it-IT" sz="1600" dirty="0"/>
              <a:t>( nuove colture; </a:t>
            </a:r>
            <a:r>
              <a:rPr lang="it-IT" sz="1600" dirty="0" err="1"/>
              <a:t>novel</a:t>
            </a:r>
            <a:r>
              <a:rPr lang="it-IT" sz="1600" dirty="0"/>
              <a:t> </a:t>
            </a:r>
            <a:r>
              <a:rPr lang="it-IT" sz="1600" dirty="0" err="1"/>
              <a:t>food</a:t>
            </a:r>
            <a:r>
              <a:rPr lang="it-IT" sz="1600" dirty="0"/>
              <a:t>; biotecnologie; alimenti per gruppi/target)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 dirty="0" smtClean="0"/>
              <a:t>INNOVAMARCHE: Dagli Info </a:t>
            </a:r>
            <a:r>
              <a:rPr lang="it-IT" altLang="it-IT" sz="2400" dirty="0" err="1" smtClean="0"/>
              <a:t>day</a:t>
            </a:r>
            <a:r>
              <a:rPr lang="it-IT" altLang="it-IT" sz="2400" dirty="0" smtClean="0"/>
              <a:t> agli Open </a:t>
            </a:r>
            <a:r>
              <a:rPr lang="it-IT" altLang="it-IT" sz="2400" dirty="0" err="1" smtClean="0"/>
              <a:t>day</a:t>
            </a:r>
            <a:endParaRPr lang="it-IT" sz="2400" dirty="0" smtClean="0"/>
          </a:p>
        </p:txBody>
      </p:sp>
      <p:pic>
        <p:nvPicPr>
          <p:cNvPr id="25603" name="Picture 2" descr="N:\Assam\ArchivioStruttura\Agroindustria\InnovaMarche\OPEN DAY\AGRICOLTURA DI PRECISIONE\foto evento\14956611_1371033872907649_186947695104791885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57450"/>
            <a:ext cx="26177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N:\Assam\ArchivioStruttura\Agroindustria\InnovaMarche\OPEN DAY\AGRICOLTURA SOCIALE\open day toscana\IMGP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643182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N:\Assam\ArchivioStruttura\Agroindustria\InnovaMarche\OPEN DAY\PICCOLI FRUTTI\FOTO ANGELA\20161214_15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581525"/>
            <a:ext cx="27813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763688" y="1700808"/>
            <a:ext cx="53319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OPEN DAY REALIZZATI</a:t>
            </a:r>
          </a:p>
        </p:txBody>
      </p:sp>
      <p:pic>
        <p:nvPicPr>
          <p:cNvPr id="25607" name="Immagine 6" descr="P_20161215_101924 (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256"/>
            <a:ext cx="2567010" cy="144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IMG-20170509-WA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7" y="2786058"/>
            <a:ext cx="2953423" cy="16584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95288" y="1916113"/>
            <a:ext cx="5819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 b="1"/>
              <a:t>SETTING UP 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760538" y="4297363"/>
            <a:ext cx="37465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/>
              <a:t>               MISURA 16.1 – Fase 1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03213" y="2524125"/>
            <a:ext cx="60086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400" u="sng" dirty="0"/>
              <a:t>Nella prima fase </a:t>
            </a:r>
            <a:r>
              <a:rPr lang="it-IT" sz="1400" dirty="0"/>
              <a:t>si prevede un’azione di “</a:t>
            </a:r>
            <a:r>
              <a:rPr lang="it-IT" sz="1400" dirty="0" err="1"/>
              <a:t>setting</a:t>
            </a:r>
            <a:r>
              <a:rPr lang="it-IT" sz="1400" dirty="0"/>
              <a:t> up”, di durata di 6 mesi, finalizzata alla </a:t>
            </a:r>
            <a:r>
              <a:rPr lang="it-IT" sz="1400" b="1" u="sng" dirty="0"/>
              <a:t>definizione e concretizzazione dell’idea innovativa</a:t>
            </a:r>
            <a:r>
              <a:rPr lang="it-IT" sz="1400" dirty="0"/>
              <a:t>, alla ricerca dei soggetti da coinvolgere e all’informazione sul territorio, </a:t>
            </a:r>
            <a:r>
              <a:rPr lang="it-IT" sz="1400" u="sng" dirty="0"/>
              <a:t>all’</a:t>
            </a:r>
            <a:r>
              <a:rPr lang="it-IT" sz="1400" b="1" u="sng" dirty="0"/>
              <a:t>individuazione delle forme di finanziamento</a:t>
            </a:r>
            <a:r>
              <a:rPr lang="it-IT" sz="1400" dirty="0"/>
              <a:t>, alla predisposizione degli studi di fattibilità e della proposta di Piano delle Attività. Pertanto, questa fase potrà essere funzionale alla </a:t>
            </a:r>
            <a:r>
              <a:rPr lang="it-IT" sz="1400" b="1" dirty="0"/>
              <a:t>Costituzione del GO e alla progettazione del Piano delle Attività</a:t>
            </a:r>
            <a:r>
              <a:rPr lang="it-IT" sz="1400" dirty="0"/>
              <a:t>. </a:t>
            </a:r>
          </a:p>
          <a:p>
            <a:pPr algn="just"/>
            <a:r>
              <a:rPr lang="it-IT" sz="2000" dirty="0"/>
              <a:t> 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2049463" y="4402138"/>
            <a:ext cx="525462" cy="158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8175" y="4868863"/>
            <a:ext cx="5688013" cy="120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i="1" dirty="0"/>
              <a:t>I GO si dovranno formare attorno a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tematiche di interesse ed a livello regionale</a:t>
            </a:r>
            <a:r>
              <a:rPr lang="it-IT" i="1" dirty="0"/>
              <a:t> realizzeranno progetti volti a collaudare, modificare o ad applicare pratiche, processi, prodotti, servizi e tecnologie innovativi.</a:t>
            </a:r>
          </a:p>
        </p:txBody>
      </p:sp>
      <p:pic>
        <p:nvPicPr>
          <p:cNvPr id="9" name="Picture 4" descr="http://www.quickrelease.co.uk/wp-content/uploads/2015/08/projec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7463" y="2398713"/>
            <a:ext cx="25193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Misura 16.1</a:t>
            </a:r>
            <a:br>
              <a:rPr lang="it-IT" smtClean="0"/>
            </a:br>
            <a:r>
              <a:rPr lang="it-IT" smtClean="0"/>
              <a:t> Programma di Sviluppo Rurale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hoek 15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B0F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1557338"/>
            <a:ext cx="9144000" cy="0"/>
          </a:xfrm>
          <a:prstGeom prst="line">
            <a:avLst/>
          </a:prstGeom>
          <a:ln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Rechthoek 15"/>
          <p:cNvSpPr>
            <a:spLocks noChangeArrowheads="1"/>
          </p:cNvSpPr>
          <p:nvPr/>
        </p:nvSpPr>
        <p:spPr bwMode="auto">
          <a:xfrm>
            <a:off x="0" y="1341438"/>
            <a:ext cx="9144000" cy="1571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BE" altLang="it-IT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1500166" y="1714488"/>
            <a:ext cx="6500811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lvl="4"/>
            <a:endParaRPr lang="it-IT" sz="2800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</p:txBody>
      </p:sp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4313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Il PSR Marche 2014-2020 a EnoliExpo: il programma degli ev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000132" cy="1000132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1000100" y="2786058"/>
            <a:ext cx="7429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 temi di seguito presentati in base alla graduatoria riportato nell’allegato al DDPF n. 7 del 17.01.2017;</a:t>
            </a:r>
          </a:p>
          <a:p>
            <a:endParaRPr lang="it-IT" sz="1400" dirty="0" smtClean="0"/>
          </a:p>
          <a:p>
            <a:r>
              <a:rPr lang="it-IT" sz="1400" dirty="0" smtClean="0"/>
              <a:t>vengono presentati  i 29 progetti che hanno avuto un punteggio pari o superiore a 0,45 (proposte ammissibili delle 61 presentate);  </a:t>
            </a:r>
          </a:p>
          <a:p>
            <a:endParaRPr lang="it-IT" sz="1400" dirty="0" smtClean="0"/>
          </a:p>
          <a:p>
            <a:r>
              <a:rPr lang="it-IT" sz="1400" dirty="0" smtClean="0"/>
              <a:t>Le proposte finanziate con il </a:t>
            </a:r>
            <a:r>
              <a:rPr lang="it-IT" sz="1400" dirty="0" err="1" smtClean="0"/>
              <a:t>Setting</a:t>
            </a:r>
            <a:r>
              <a:rPr lang="it-IT" sz="1400" dirty="0" smtClean="0"/>
              <a:t> Up </a:t>
            </a:r>
            <a:r>
              <a:rPr lang="it-IT" sz="1400" dirty="0" smtClean="0">
                <a:solidFill>
                  <a:srgbClr val="FF0000"/>
                </a:solidFill>
              </a:rPr>
              <a:t>NON</a:t>
            </a:r>
            <a:r>
              <a:rPr lang="it-IT" sz="1400" dirty="0" smtClean="0"/>
              <a:t> avranno l’automatico accesso al finanziamento della fase 2</a:t>
            </a:r>
          </a:p>
          <a:p>
            <a:endParaRPr lang="it-IT" sz="14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214414" y="214311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TEMI FINANZIATI NELLA FASE </a:t>
            </a:r>
            <a:r>
              <a:rPr lang="it-IT" dirty="0" err="1" smtClean="0"/>
              <a:t>DI</a:t>
            </a:r>
            <a:r>
              <a:rPr lang="it-IT" dirty="0" smtClean="0"/>
              <a:t> SETTING UP</a:t>
            </a:r>
            <a:endParaRPr lang="it-IT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c98c1a6-c651-4502-9cf8-05a5921fc0c4"/>
  <p:tag name="ISPRING_RESOURCE_PATHS_HASH_PRESENTER" val="507ce0d5f421479cc7565ceeaa7e467e1736fb2"/>
</p:tagLst>
</file>

<file path=ppt/theme/theme1.xml><?xml version="1.0" encoding="utf-8"?>
<a:theme xmlns:a="http://schemas.openxmlformats.org/drawingml/2006/main" name="2_Innovamarche">
  <a:themeElements>
    <a:clrScheme name="Innovamarche">
      <a:dk1>
        <a:srgbClr val="3C3118"/>
      </a:dk1>
      <a:lt1>
        <a:sysClr val="window" lastClr="FFFFFF"/>
      </a:lt1>
      <a:dk2>
        <a:srgbClr val="808285"/>
      </a:dk2>
      <a:lt2>
        <a:srgbClr val="3C3118"/>
      </a:lt2>
      <a:accent1>
        <a:srgbClr val="51A2DA"/>
      </a:accent1>
      <a:accent2>
        <a:srgbClr val="BFD730"/>
      </a:accent2>
      <a:accent3>
        <a:srgbClr val="7CCCBF"/>
      </a:accent3>
      <a:accent4>
        <a:srgbClr val="DBEADA"/>
      </a:accent4>
      <a:accent5>
        <a:srgbClr val="CAC881"/>
      </a:accent5>
      <a:accent6>
        <a:srgbClr val="90CE9C"/>
      </a:accent6>
      <a:hlink>
        <a:srgbClr val="61A984"/>
      </a:hlink>
      <a:folHlink>
        <a:srgbClr val="7CCCB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40502_general presentation EIP-AGRI" id="{D1FD45C2-062A-407E-88FF-82DDD204161D}" vid="{551E974A-9649-46AC-A2AD-DCF4AF30C588}"/>
    </a:ext>
  </a:extLst>
</a:theme>
</file>

<file path=ppt/theme/theme2.xml><?xml version="1.0" encoding="utf-8"?>
<a:theme xmlns:a="http://schemas.openxmlformats.org/drawingml/2006/main" name="1_Innovamarche">
  <a:themeElements>
    <a:clrScheme name="Innovamarche">
      <a:dk1>
        <a:srgbClr val="3C3118"/>
      </a:dk1>
      <a:lt1>
        <a:sysClr val="window" lastClr="FFFFFF"/>
      </a:lt1>
      <a:dk2>
        <a:srgbClr val="808285"/>
      </a:dk2>
      <a:lt2>
        <a:srgbClr val="3C3118"/>
      </a:lt2>
      <a:accent1>
        <a:srgbClr val="51A2DA"/>
      </a:accent1>
      <a:accent2>
        <a:srgbClr val="BFD730"/>
      </a:accent2>
      <a:accent3>
        <a:srgbClr val="7CCCBF"/>
      </a:accent3>
      <a:accent4>
        <a:srgbClr val="DBEADA"/>
      </a:accent4>
      <a:accent5>
        <a:srgbClr val="CAC881"/>
      </a:accent5>
      <a:accent6>
        <a:srgbClr val="90CE9C"/>
      </a:accent6>
      <a:hlink>
        <a:srgbClr val="61A984"/>
      </a:hlink>
      <a:folHlink>
        <a:srgbClr val="7CCCB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40502_general presentation EIP-AGRI" id="{D1FD45C2-062A-407E-88FF-82DDD204161D}" vid="{551E974A-9649-46AC-A2AD-DCF4AF30C588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33CB1E847F84B94DC167680574423" ma:contentTypeVersion="3" ma:contentTypeDescription="Create a new document." ma:contentTypeScope="" ma:versionID="2a11d147a71b1b49afed2f15fe32efa1">
  <xsd:schema xmlns:xsd="http://www.w3.org/2001/XMLSchema" xmlns:xs="http://www.w3.org/2001/XMLSchema" xmlns:p="http://schemas.microsoft.com/office/2006/metadata/properties" xmlns:ns2="8c52d351-d15f-4493-86ba-3f1425805ad1" targetNamespace="http://schemas.microsoft.com/office/2006/metadata/properties" ma:root="true" ma:fieldsID="ed26580e6bd4ec18d1f64713de7878e0" ns2:_="">
    <xsd:import namespace="8c52d351-d15f-4493-86ba-3f1425805ad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2d351-d15f-4493-86ba-3f142580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74C0221-4454-4F43-9037-5C0AC3286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2d351-d15f-4493-86ba-3f1425805a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1E8B56-E003-4D47-B783-255D5A19D23F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9491</TotalTime>
  <Words>1054</Words>
  <Application>Microsoft Office PowerPoint</Application>
  <PresentationFormat>Presentazione su schermo (4:3)</PresentationFormat>
  <Paragraphs>194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2_Innovamarche</vt:lpstr>
      <vt:lpstr>1_Innovamarche</vt:lpstr>
      <vt:lpstr>Acrobat Document</vt:lpstr>
      <vt:lpstr>Il progetto INNOVAMARCHE - ASSAM</vt:lpstr>
      <vt:lpstr>Misura 16.1  Programma di Sviluppo Rurale</vt:lpstr>
      <vt:lpstr>Misura 16.1  Programma di Sviluppo Rurale</vt:lpstr>
      <vt:lpstr>INNOVAMARCHE: dal metodo alle azioni</vt:lpstr>
      <vt:lpstr>INNOVAMARCHE: Dagli Info day agli Open day</vt:lpstr>
      <vt:lpstr>INNOVAMARCHE: Dagli Info agli Open day</vt:lpstr>
      <vt:lpstr>INNOVAMARCHE: Dagli Info day agli Open day</vt:lpstr>
      <vt:lpstr>Misura 16.1  Programma di Sviluppo Rurale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Misura 16.1  Programma di Sviluppo Rurale</vt:lpstr>
      <vt:lpstr>Animazione Misura 16.1 Open day - prossimi appuntamenti</vt:lpstr>
      <vt:lpstr>Diapositiva 18</vt:lpstr>
      <vt:lpstr>La piattaforma Innovamarche</vt:lpstr>
      <vt:lpstr>La piattaforma Innovamarche</vt:lpstr>
      <vt:lpstr>L’augurio di INNOVAMARCHE ai GO ….</vt:lpstr>
      <vt:lpstr>La piattaforma Innovamarche             (sei già iscritto? 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Ina Van Hoye</dc:creator>
  <cp:lastModifiedBy>utente</cp:lastModifiedBy>
  <cp:revision>585</cp:revision>
  <cp:lastPrinted>2014-09-12T14:57:09Z</cp:lastPrinted>
  <dcterms:created xsi:type="dcterms:W3CDTF">2014-05-05T13:32:12Z</dcterms:created>
  <dcterms:modified xsi:type="dcterms:W3CDTF">2018-04-19T07:15:09Z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0x01010006933CB1E847F84B94DC167680574423</vt:lpwstr>
  </property>
</Properties>
</file>