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30"/>
  </p:notesMasterIdLst>
  <p:sldIdLst>
    <p:sldId id="429" r:id="rId3"/>
    <p:sldId id="406" r:id="rId4"/>
    <p:sldId id="327" r:id="rId5"/>
    <p:sldId id="408" r:id="rId6"/>
    <p:sldId id="432" r:id="rId7"/>
    <p:sldId id="431" r:id="rId8"/>
    <p:sldId id="407" r:id="rId9"/>
    <p:sldId id="434" r:id="rId10"/>
    <p:sldId id="435" r:id="rId11"/>
    <p:sldId id="441" r:id="rId12"/>
    <p:sldId id="440" r:id="rId13"/>
    <p:sldId id="436" r:id="rId14"/>
    <p:sldId id="437" r:id="rId15"/>
    <p:sldId id="391" r:id="rId16"/>
    <p:sldId id="409" r:id="rId17"/>
    <p:sldId id="438" r:id="rId18"/>
    <p:sldId id="411" r:id="rId19"/>
    <p:sldId id="306" r:id="rId20"/>
    <p:sldId id="410" r:id="rId21"/>
    <p:sldId id="412" r:id="rId22"/>
    <p:sldId id="413" r:id="rId23"/>
    <p:sldId id="414" r:id="rId24"/>
    <p:sldId id="415" r:id="rId25"/>
    <p:sldId id="416" r:id="rId26"/>
    <p:sldId id="421" r:id="rId27"/>
    <p:sldId id="430" r:id="rId28"/>
    <p:sldId id="422" r:id="rId29"/>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91" autoAdjust="0"/>
    <p:restoredTop sz="94675" autoAdjust="0"/>
  </p:normalViewPr>
  <p:slideViewPr>
    <p:cSldViewPr>
      <p:cViewPr varScale="1">
        <p:scale>
          <a:sx n="106" d="100"/>
          <a:sy n="106" d="100"/>
        </p:scale>
        <p:origin x="1656" y="9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121BC8C-D891-49A5-86B9-C16534234378}" type="datetimeFigureOut">
              <a:rPr lang="it-IT" smtClean="0"/>
              <a:t>18/04/2018</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BE86B10-C51E-413D-BBFB-C26721BFFDFD}" type="slidenum">
              <a:rPr lang="it-IT" smtClean="0"/>
              <a:t>‹N›</a:t>
            </a:fld>
            <a:endParaRPr lang="it-IT"/>
          </a:p>
        </p:txBody>
      </p:sp>
    </p:spTree>
    <p:extLst>
      <p:ext uri="{BB962C8B-B14F-4D97-AF65-F5344CB8AC3E}">
        <p14:creationId xmlns:p14="http://schemas.microsoft.com/office/powerpoint/2010/main" val="40397426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3002DF4F-E6B7-4A87-A41F-0A981D875B9A}" type="datetimeFigureOut">
              <a:rPr lang="it-IT" smtClean="0"/>
              <a:t>18/04/2018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02178E74-6B1A-4F77-AEB8-8799E40DE9F8}" type="slidenum">
              <a:rPr lang="it-IT" smtClean="0"/>
              <a:t>‹N›</a:t>
            </a:fld>
            <a:endParaRPr lang="it-IT"/>
          </a:p>
        </p:txBody>
      </p:sp>
    </p:spTree>
    <p:extLst>
      <p:ext uri="{BB962C8B-B14F-4D97-AF65-F5344CB8AC3E}">
        <p14:creationId xmlns:p14="http://schemas.microsoft.com/office/powerpoint/2010/main" val="18717897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3002DF4F-E6B7-4A87-A41F-0A981D875B9A}" type="datetimeFigureOut">
              <a:rPr lang="it-IT" smtClean="0"/>
              <a:t>18/04/2018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02178E74-6B1A-4F77-AEB8-8799E40DE9F8}" type="slidenum">
              <a:rPr lang="it-IT" smtClean="0"/>
              <a:t>‹N›</a:t>
            </a:fld>
            <a:endParaRPr lang="it-IT"/>
          </a:p>
        </p:txBody>
      </p:sp>
    </p:spTree>
    <p:extLst>
      <p:ext uri="{BB962C8B-B14F-4D97-AF65-F5344CB8AC3E}">
        <p14:creationId xmlns:p14="http://schemas.microsoft.com/office/powerpoint/2010/main" val="12710776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3002DF4F-E6B7-4A87-A41F-0A981D875B9A}" type="datetimeFigureOut">
              <a:rPr lang="it-IT" smtClean="0"/>
              <a:t>18/04/2018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02178E74-6B1A-4F77-AEB8-8799E40DE9F8}" type="slidenum">
              <a:rPr lang="it-IT" smtClean="0"/>
              <a:t>‹N›</a:t>
            </a:fld>
            <a:endParaRPr lang="it-IT"/>
          </a:p>
        </p:txBody>
      </p:sp>
    </p:spTree>
    <p:extLst>
      <p:ext uri="{BB962C8B-B14F-4D97-AF65-F5344CB8AC3E}">
        <p14:creationId xmlns:p14="http://schemas.microsoft.com/office/powerpoint/2010/main" val="2944694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ayout personalizza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3002DF4F-E6B7-4A87-A41F-0A981D875B9A}" type="datetimeFigureOut">
              <a:rPr lang="it-IT" smtClean="0"/>
              <a:t>18/04/2018</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02178E74-6B1A-4F77-AEB8-8799E40DE9F8}" type="slidenum">
              <a:rPr lang="it-IT" smtClean="0"/>
              <a:t>‹N›</a:t>
            </a:fld>
            <a:endParaRPr lang="it-IT"/>
          </a:p>
        </p:txBody>
      </p:sp>
    </p:spTree>
    <p:extLst>
      <p:ext uri="{BB962C8B-B14F-4D97-AF65-F5344CB8AC3E}">
        <p14:creationId xmlns:p14="http://schemas.microsoft.com/office/powerpoint/2010/main" val="32531128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A62BD90B-2EAF-4491-84AE-35B6B730779C}" type="datetimeFigureOut">
              <a:rPr lang="it-IT" smtClean="0"/>
              <a:t>18/04/2018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872B4AC5-248F-4D73-8555-51F2D0DFDBA3}" type="slidenum">
              <a:rPr lang="it-IT" smtClean="0"/>
              <a:t>‹N›</a:t>
            </a:fld>
            <a:endParaRPr lang="it-IT"/>
          </a:p>
        </p:txBody>
      </p:sp>
    </p:spTree>
    <p:extLst>
      <p:ext uri="{BB962C8B-B14F-4D97-AF65-F5344CB8AC3E}">
        <p14:creationId xmlns:p14="http://schemas.microsoft.com/office/powerpoint/2010/main" val="25744241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A62BD90B-2EAF-4491-84AE-35B6B730779C}" type="datetimeFigureOut">
              <a:rPr lang="it-IT" smtClean="0"/>
              <a:t>18/04/2018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872B4AC5-248F-4D73-8555-51F2D0DFDBA3}" type="slidenum">
              <a:rPr lang="it-IT" smtClean="0"/>
              <a:t>‹N›</a:t>
            </a:fld>
            <a:endParaRPr lang="it-IT"/>
          </a:p>
        </p:txBody>
      </p:sp>
    </p:spTree>
    <p:extLst>
      <p:ext uri="{BB962C8B-B14F-4D97-AF65-F5344CB8AC3E}">
        <p14:creationId xmlns:p14="http://schemas.microsoft.com/office/powerpoint/2010/main" val="5495339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A62BD90B-2EAF-4491-84AE-35B6B730779C}" type="datetimeFigureOut">
              <a:rPr lang="it-IT" smtClean="0"/>
              <a:t>18/04/2018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872B4AC5-248F-4D73-8555-51F2D0DFDBA3}" type="slidenum">
              <a:rPr lang="it-IT" smtClean="0"/>
              <a:t>‹N›</a:t>
            </a:fld>
            <a:endParaRPr lang="it-IT"/>
          </a:p>
        </p:txBody>
      </p:sp>
    </p:spTree>
    <p:extLst>
      <p:ext uri="{BB962C8B-B14F-4D97-AF65-F5344CB8AC3E}">
        <p14:creationId xmlns:p14="http://schemas.microsoft.com/office/powerpoint/2010/main" val="32273787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A62BD90B-2EAF-4491-84AE-35B6B730779C}" type="datetimeFigureOut">
              <a:rPr lang="it-IT" smtClean="0"/>
              <a:t>18/04/2018</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872B4AC5-248F-4D73-8555-51F2D0DFDBA3}" type="slidenum">
              <a:rPr lang="it-IT" smtClean="0"/>
              <a:t>‹N›</a:t>
            </a:fld>
            <a:endParaRPr lang="it-IT"/>
          </a:p>
        </p:txBody>
      </p:sp>
    </p:spTree>
    <p:extLst>
      <p:ext uri="{BB962C8B-B14F-4D97-AF65-F5344CB8AC3E}">
        <p14:creationId xmlns:p14="http://schemas.microsoft.com/office/powerpoint/2010/main" val="40577413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A62BD90B-2EAF-4491-84AE-35B6B730779C}" type="datetimeFigureOut">
              <a:rPr lang="it-IT" smtClean="0"/>
              <a:t>18/04/2018</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872B4AC5-248F-4D73-8555-51F2D0DFDBA3}" type="slidenum">
              <a:rPr lang="it-IT" smtClean="0"/>
              <a:t>‹N›</a:t>
            </a:fld>
            <a:endParaRPr lang="it-IT"/>
          </a:p>
        </p:txBody>
      </p:sp>
    </p:spTree>
    <p:extLst>
      <p:ext uri="{BB962C8B-B14F-4D97-AF65-F5344CB8AC3E}">
        <p14:creationId xmlns:p14="http://schemas.microsoft.com/office/powerpoint/2010/main" val="24653779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A62BD90B-2EAF-4491-84AE-35B6B730779C}" type="datetimeFigureOut">
              <a:rPr lang="it-IT" smtClean="0"/>
              <a:t>18/04/2018</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872B4AC5-248F-4D73-8555-51F2D0DFDBA3}" type="slidenum">
              <a:rPr lang="it-IT" smtClean="0"/>
              <a:t>‹N›</a:t>
            </a:fld>
            <a:endParaRPr lang="it-IT"/>
          </a:p>
        </p:txBody>
      </p:sp>
    </p:spTree>
    <p:extLst>
      <p:ext uri="{BB962C8B-B14F-4D97-AF65-F5344CB8AC3E}">
        <p14:creationId xmlns:p14="http://schemas.microsoft.com/office/powerpoint/2010/main" val="39119882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A62BD90B-2EAF-4491-84AE-35B6B730779C}" type="datetimeFigureOut">
              <a:rPr lang="it-IT" smtClean="0"/>
              <a:t>18/04/2018</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872B4AC5-248F-4D73-8555-51F2D0DFDBA3}" type="slidenum">
              <a:rPr lang="it-IT" smtClean="0"/>
              <a:t>‹N›</a:t>
            </a:fld>
            <a:endParaRPr lang="it-IT"/>
          </a:p>
        </p:txBody>
      </p:sp>
    </p:spTree>
    <p:extLst>
      <p:ext uri="{BB962C8B-B14F-4D97-AF65-F5344CB8AC3E}">
        <p14:creationId xmlns:p14="http://schemas.microsoft.com/office/powerpoint/2010/main" val="34621068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3002DF4F-E6B7-4A87-A41F-0A981D875B9A}" type="datetimeFigureOut">
              <a:rPr lang="it-IT" smtClean="0"/>
              <a:t>18/04/2018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02178E74-6B1A-4F77-AEB8-8799E40DE9F8}" type="slidenum">
              <a:rPr lang="it-IT" smtClean="0"/>
              <a:t>‹N›</a:t>
            </a:fld>
            <a:endParaRPr lang="it-IT"/>
          </a:p>
        </p:txBody>
      </p:sp>
    </p:spTree>
    <p:extLst>
      <p:ext uri="{BB962C8B-B14F-4D97-AF65-F5344CB8AC3E}">
        <p14:creationId xmlns:p14="http://schemas.microsoft.com/office/powerpoint/2010/main" val="10586388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A62BD90B-2EAF-4491-84AE-35B6B730779C}" type="datetimeFigureOut">
              <a:rPr lang="it-IT" smtClean="0"/>
              <a:t>18/04/2018</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872B4AC5-248F-4D73-8555-51F2D0DFDBA3}" type="slidenum">
              <a:rPr lang="it-IT" smtClean="0"/>
              <a:t>‹N›</a:t>
            </a:fld>
            <a:endParaRPr lang="it-IT"/>
          </a:p>
        </p:txBody>
      </p:sp>
    </p:spTree>
    <p:extLst>
      <p:ext uri="{BB962C8B-B14F-4D97-AF65-F5344CB8AC3E}">
        <p14:creationId xmlns:p14="http://schemas.microsoft.com/office/powerpoint/2010/main" val="38780770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A62BD90B-2EAF-4491-84AE-35B6B730779C}" type="datetimeFigureOut">
              <a:rPr lang="it-IT" smtClean="0"/>
              <a:t>18/04/2018</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872B4AC5-248F-4D73-8555-51F2D0DFDBA3}" type="slidenum">
              <a:rPr lang="it-IT" smtClean="0"/>
              <a:t>‹N›</a:t>
            </a:fld>
            <a:endParaRPr lang="it-IT"/>
          </a:p>
        </p:txBody>
      </p:sp>
    </p:spTree>
    <p:extLst>
      <p:ext uri="{BB962C8B-B14F-4D97-AF65-F5344CB8AC3E}">
        <p14:creationId xmlns:p14="http://schemas.microsoft.com/office/powerpoint/2010/main" val="33029224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A62BD90B-2EAF-4491-84AE-35B6B730779C}" type="datetimeFigureOut">
              <a:rPr lang="it-IT" smtClean="0"/>
              <a:t>18/04/2018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872B4AC5-248F-4D73-8555-51F2D0DFDBA3}" type="slidenum">
              <a:rPr lang="it-IT" smtClean="0"/>
              <a:t>‹N›</a:t>
            </a:fld>
            <a:endParaRPr lang="it-IT"/>
          </a:p>
        </p:txBody>
      </p:sp>
    </p:spTree>
    <p:extLst>
      <p:ext uri="{BB962C8B-B14F-4D97-AF65-F5344CB8AC3E}">
        <p14:creationId xmlns:p14="http://schemas.microsoft.com/office/powerpoint/2010/main" val="14244139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A62BD90B-2EAF-4491-84AE-35B6B730779C}" type="datetimeFigureOut">
              <a:rPr lang="it-IT" smtClean="0"/>
              <a:t>18/04/2018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872B4AC5-248F-4D73-8555-51F2D0DFDBA3}" type="slidenum">
              <a:rPr lang="it-IT" smtClean="0"/>
              <a:t>‹N›</a:t>
            </a:fld>
            <a:endParaRPr lang="it-IT"/>
          </a:p>
        </p:txBody>
      </p:sp>
    </p:spTree>
    <p:extLst>
      <p:ext uri="{BB962C8B-B14F-4D97-AF65-F5344CB8AC3E}">
        <p14:creationId xmlns:p14="http://schemas.microsoft.com/office/powerpoint/2010/main" val="32343796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3002DF4F-E6B7-4A87-A41F-0A981D875B9A}" type="datetimeFigureOut">
              <a:rPr lang="it-IT" smtClean="0"/>
              <a:t>18/04/2018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02178E74-6B1A-4F77-AEB8-8799E40DE9F8}" type="slidenum">
              <a:rPr lang="it-IT" smtClean="0"/>
              <a:t>‹N›</a:t>
            </a:fld>
            <a:endParaRPr lang="it-IT"/>
          </a:p>
        </p:txBody>
      </p:sp>
    </p:spTree>
    <p:extLst>
      <p:ext uri="{BB962C8B-B14F-4D97-AF65-F5344CB8AC3E}">
        <p14:creationId xmlns:p14="http://schemas.microsoft.com/office/powerpoint/2010/main" val="9739235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3002DF4F-E6B7-4A87-A41F-0A981D875B9A}" type="datetimeFigureOut">
              <a:rPr lang="it-IT" smtClean="0"/>
              <a:t>18/04/2018</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02178E74-6B1A-4F77-AEB8-8799E40DE9F8}" type="slidenum">
              <a:rPr lang="it-IT" smtClean="0"/>
              <a:t>‹N›</a:t>
            </a:fld>
            <a:endParaRPr lang="it-IT"/>
          </a:p>
        </p:txBody>
      </p:sp>
    </p:spTree>
    <p:extLst>
      <p:ext uri="{BB962C8B-B14F-4D97-AF65-F5344CB8AC3E}">
        <p14:creationId xmlns:p14="http://schemas.microsoft.com/office/powerpoint/2010/main" val="34200476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3002DF4F-E6B7-4A87-A41F-0A981D875B9A}" type="datetimeFigureOut">
              <a:rPr lang="it-IT" smtClean="0"/>
              <a:t>18/04/2018</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02178E74-6B1A-4F77-AEB8-8799E40DE9F8}" type="slidenum">
              <a:rPr lang="it-IT" smtClean="0"/>
              <a:t>‹N›</a:t>
            </a:fld>
            <a:endParaRPr lang="it-IT"/>
          </a:p>
        </p:txBody>
      </p:sp>
    </p:spTree>
    <p:extLst>
      <p:ext uri="{BB962C8B-B14F-4D97-AF65-F5344CB8AC3E}">
        <p14:creationId xmlns:p14="http://schemas.microsoft.com/office/powerpoint/2010/main" val="1119504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3002DF4F-E6B7-4A87-A41F-0A981D875B9A}" type="datetimeFigureOut">
              <a:rPr lang="it-IT" smtClean="0"/>
              <a:t>18/04/2018</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02178E74-6B1A-4F77-AEB8-8799E40DE9F8}" type="slidenum">
              <a:rPr lang="it-IT" smtClean="0"/>
              <a:t>‹N›</a:t>
            </a:fld>
            <a:endParaRPr lang="it-IT"/>
          </a:p>
        </p:txBody>
      </p:sp>
    </p:spTree>
    <p:extLst>
      <p:ext uri="{BB962C8B-B14F-4D97-AF65-F5344CB8AC3E}">
        <p14:creationId xmlns:p14="http://schemas.microsoft.com/office/powerpoint/2010/main" val="784842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cxnSp>
        <p:nvCxnSpPr>
          <p:cNvPr id="5" name="Connettore 1 4"/>
          <p:cNvCxnSpPr/>
          <p:nvPr userDrawn="1"/>
        </p:nvCxnSpPr>
        <p:spPr>
          <a:xfrm>
            <a:off x="214282" y="500042"/>
            <a:ext cx="8501122" cy="1588"/>
          </a:xfrm>
          <a:prstGeom prst="line">
            <a:avLst/>
          </a:prstGeom>
          <a:ln/>
        </p:spPr>
        <p:style>
          <a:lnRef idx="2">
            <a:schemeClr val="accent3"/>
          </a:lnRef>
          <a:fillRef idx="0">
            <a:schemeClr val="accent3"/>
          </a:fillRef>
          <a:effectRef idx="1">
            <a:schemeClr val="accent3"/>
          </a:effectRef>
          <a:fontRef idx="minor">
            <a:schemeClr val="tx1"/>
          </a:fontRef>
        </p:style>
      </p:cxnSp>
      <p:pic>
        <p:nvPicPr>
          <p:cNvPr id="6" name="Immagine 5"/>
          <p:cNvPicPr/>
          <p:nvPr userDrawn="1"/>
        </p:nvPicPr>
        <p:blipFill>
          <a:blip r:embed="rId2" cstate="print">
            <a:extLst>
              <a:ext uri="{28A0092B-C50C-407E-A947-70E740481C1C}">
                <a14:useLocalDpi xmlns:a14="http://schemas.microsoft.com/office/drawing/2010/main" val="0"/>
              </a:ext>
            </a:extLst>
          </a:blip>
          <a:stretch>
            <a:fillRect/>
          </a:stretch>
        </p:blipFill>
        <p:spPr>
          <a:xfrm>
            <a:off x="642910" y="5786454"/>
            <a:ext cx="7739960" cy="629538"/>
          </a:xfrm>
          <a:prstGeom prst="rect">
            <a:avLst/>
          </a:prstGeom>
        </p:spPr>
      </p:pic>
    </p:spTree>
    <p:extLst>
      <p:ext uri="{BB962C8B-B14F-4D97-AF65-F5344CB8AC3E}">
        <p14:creationId xmlns:p14="http://schemas.microsoft.com/office/powerpoint/2010/main" val="19635168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3002DF4F-E6B7-4A87-A41F-0A981D875B9A}" type="datetimeFigureOut">
              <a:rPr lang="it-IT" smtClean="0"/>
              <a:t>18/04/2018</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02178E74-6B1A-4F77-AEB8-8799E40DE9F8}" type="slidenum">
              <a:rPr lang="it-IT" smtClean="0"/>
              <a:t>‹N›</a:t>
            </a:fld>
            <a:endParaRPr lang="it-IT"/>
          </a:p>
        </p:txBody>
      </p:sp>
    </p:spTree>
    <p:extLst>
      <p:ext uri="{BB962C8B-B14F-4D97-AF65-F5344CB8AC3E}">
        <p14:creationId xmlns:p14="http://schemas.microsoft.com/office/powerpoint/2010/main" val="19462212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3002DF4F-E6B7-4A87-A41F-0A981D875B9A}" type="datetimeFigureOut">
              <a:rPr lang="it-IT" smtClean="0"/>
              <a:t>18/04/2018</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02178E74-6B1A-4F77-AEB8-8799E40DE9F8}" type="slidenum">
              <a:rPr lang="it-IT" smtClean="0"/>
              <a:t>‹N›</a:t>
            </a:fld>
            <a:endParaRPr lang="it-IT"/>
          </a:p>
        </p:txBody>
      </p:sp>
    </p:spTree>
    <p:extLst>
      <p:ext uri="{BB962C8B-B14F-4D97-AF65-F5344CB8AC3E}">
        <p14:creationId xmlns:p14="http://schemas.microsoft.com/office/powerpoint/2010/main" val="26441959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02DF4F-E6B7-4A87-A41F-0A981D875B9A}" type="datetimeFigureOut">
              <a:rPr lang="it-IT" smtClean="0"/>
              <a:t>18/04/2018</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178E74-6B1A-4F77-AEB8-8799E40DE9F8}" type="slidenum">
              <a:rPr lang="it-IT" smtClean="0"/>
              <a:t>‹N›</a:t>
            </a:fld>
            <a:endParaRPr lang="it-IT"/>
          </a:p>
        </p:txBody>
      </p:sp>
    </p:spTree>
    <p:extLst>
      <p:ext uri="{BB962C8B-B14F-4D97-AF65-F5344CB8AC3E}">
        <p14:creationId xmlns:p14="http://schemas.microsoft.com/office/powerpoint/2010/main" val="10373634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62BD90B-2EAF-4491-84AE-35B6B730779C}" type="datetimeFigureOut">
              <a:rPr lang="it-IT" smtClean="0"/>
              <a:t>18/04/2018</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2B4AC5-248F-4D73-8555-51F2D0DFDBA3}" type="slidenum">
              <a:rPr lang="it-IT" smtClean="0"/>
              <a:t>‹N›</a:t>
            </a:fld>
            <a:endParaRPr lang="it-IT"/>
          </a:p>
        </p:txBody>
      </p:sp>
    </p:spTree>
    <p:extLst>
      <p:ext uri="{BB962C8B-B14F-4D97-AF65-F5344CB8AC3E}">
        <p14:creationId xmlns:p14="http://schemas.microsoft.com/office/powerpoint/2010/main" val="334158832"/>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slide" Target="slide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slide" Target="slide19.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a:stretch>
            <a:fillRect/>
          </a:stretch>
        </p:blipFill>
        <p:spPr bwMode="auto">
          <a:xfrm>
            <a:off x="755576" y="623391"/>
            <a:ext cx="2873375" cy="1941512"/>
          </a:xfrm>
          <a:prstGeom prst="rect">
            <a:avLst/>
          </a:prstGeom>
          <a:noFill/>
          <a:ln w="9525">
            <a:solidFill>
              <a:schemeClr val="accent5">
                <a:lumMod val="50000"/>
              </a:schemeClr>
            </a:solidFill>
            <a:miter lim="800000"/>
            <a:headEnd/>
            <a:tailEnd/>
          </a:ln>
        </p:spPr>
      </p:pic>
      <p:pic>
        <p:nvPicPr>
          <p:cNvPr id="3" name="Immagine 2"/>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5652120" y="908719"/>
            <a:ext cx="2232248" cy="1656184"/>
          </a:xfrm>
          <a:prstGeom prst="rect">
            <a:avLst/>
          </a:prstGeom>
        </p:spPr>
      </p:pic>
      <p:sp>
        <p:nvSpPr>
          <p:cNvPr id="4" name="Text Box 2"/>
          <p:cNvSpPr txBox="1">
            <a:spLocks noChangeArrowheads="1"/>
          </p:cNvSpPr>
          <p:nvPr/>
        </p:nvSpPr>
        <p:spPr bwMode="auto">
          <a:xfrm>
            <a:off x="287016" y="2708920"/>
            <a:ext cx="8856984" cy="2587504"/>
          </a:xfrm>
          <a:prstGeom prst="rect">
            <a:avLst/>
          </a:prstGeom>
          <a:solidFill>
            <a:srgbClr val="FFFFFF"/>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ＭＳ Ｐゴシック" panose="020B0600070205080204"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ＭＳ Ｐゴシック"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ＭＳ Ｐゴシック"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ＭＳ Ｐゴシック"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ＭＳ Ｐゴシック" panose="020B0600070205080204" pitchFamily="34" charset="-128"/>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ＭＳ Ｐゴシック" panose="020B0600070205080204" pitchFamily="34" charset="-128"/>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ＭＳ Ｐゴシック" panose="020B0600070205080204" pitchFamily="34" charset="-128"/>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ＭＳ Ｐゴシック" panose="020B0600070205080204" pitchFamily="34" charset="-128"/>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ＭＳ Ｐゴシック" panose="020B0600070205080204" pitchFamily="34" charset="-128"/>
              </a:defRPr>
            </a:lvl9pPr>
          </a:lstStyle>
          <a:p>
            <a:pPr algn="ctr"/>
            <a:r>
              <a:rPr lang="it-IT" sz="3200" dirty="0" smtClean="0">
                <a:solidFill>
                  <a:schemeClr val="tx1"/>
                </a:solidFill>
              </a:rPr>
              <a:t> </a:t>
            </a:r>
            <a:r>
              <a:rPr lang="it-IT" sz="3200" b="1" dirty="0" smtClean="0">
                <a:solidFill>
                  <a:srgbClr val="FF0000"/>
                </a:solidFill>
              </a:rPr>
              <a:t>PSR 2014/2020  sottomisura  16.1   </a:t>
            </a:r>
          </a:p>
          <a:p>
            <a:pPr algn="ctr"/>
            <a:r>
              <a:rPr lang="it-IT" sz="3200" b="1" dirty="0" smtClean="0">
                <a:solidFill>
                  <a:srgbClr val="FF0000"/>
                </a:solidFill>
                <a:effectLst>
                  <a:outerShdw blurRad="38100" dist="38100" dir="2700000" algn="tl">
                    <a:srgbClr val="000000">
                      <a:alpha val="43137"/>
                    </a:srgbClr>
                  </a:outerShdw>
                </a:effectLst>
                <a:latin typeface="Calibri" pitchFamily="34" charset="0"/>
              </a:rPr>
              <a:t>Azione 2 Fase di Gestione del GO e realizzazione del piano di attività</a:t>
            </a:r>
            <a:endParaRPr lang="it-IT" sz="3200" b="1" dirty="0" smtClean="0">
              <a:solidFill>
                <a:srgbClr val="FF0000"/>
              </a:solidFill>
            </a:endParaRPr>
          </a:p>
          <a:p>
            <a:pPr algn="ctr"/>
            <a:endParaRPr lang="it-IT" sz="2000" b="1" u="sng" dirty="0" smtClean="0">
              <a:solidFill>
                <a:srgbClr val="FF0000"/>
              </a:solidFill>
            </a:endParaRPr>
          </a:p>
          <a:p>
            <a:pPr algn="ctr"/>
            <a:r>
              <a:rPr lang="it-IT" sz="2800" b="1" u="sng" dirty="0" smtClean="0">
                <a:solidFill>
                  <a:srgbClr val="FF0000"/>
                </a:solidFill>
              </a:rPr>
              <a:t>BANDO</a:t>
            </a:r>
            <a:endParaRPr lang="it-IT" altLang="it-IT" b="1" dirty="0" smtClean="0">
              <a:solidFill>
                <a:srgbClr val="A6A6A6"/>
              </a:solidFill>
              <a:latin typeface="Arial" panose="020B0604020202020204" pitchFamily="34" charset="0"/>
              <a:cs typeface="Arial" panose="020B0604020202020204" pitchFamily="34" charset="0"/>
            </a:endParaRPr>
          </a:p>
          <a:p>
            <a:pPr algn="ctr">
              <a:buClrTx/>
              <a:buFontTx/>
              <a:buNone/>
            </a:pPr>
            <a:endParaRPr lang="it-IT" altLang="it-IT" sz="1800" b="1" dirty="0">
              <a:solidFill>
                <a:srgbClr val="A6A6A6"/>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220416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sellaDiTesto 5"/>
          <p:cNvSpPr txBox="1"/>
          <p:nvPr/>
        </p:nvSpPr>
        <p:spPr>
          <a:xfrm>
            <a:off x="3995936" y="44624"/>
            <a:ext cx="1368152" cy="461665"/>
          </a:xfrm>
          <a:prstGeom prst="rect">
            <a:avLst/>
          </a:prstGeom>
          <a:solidFill>
            <a:schemeClr val="tx2">
              <a:lumMod val="40000"/>
              <a:lumOff val="60000"/>
            </a:schemeClr>
          </a:solidFill>
        </p:spPr>
        <p:txBody>
          <a:bodyPr wrap="square" rtlCol="0">
            <a:spAutoFit/>
          </a:bodyPr>
          <a:lstStyle/>
          <a:p>
            <a:r>
              <a:rPr lang="it-IT" sz="2400" b="1" dirty="0" smtClean="0"/>
              <a:t>Prototipi</a:t>
            </a:r>
          </a:p>
        </p:txBody>
      </p:sp>
      <p:sp>
        <p:nvSpPr>
          <p:cNvPr id="7" name="CasellaDiTesto 6"/>
          <p:cNvSpPr txBox="1"/>
          <p:nvPr/>
        </p:nvSpPr>
        <p:spPr>
          <a:xfrm>
            <a:off x="251520" y="1312312"/>
            <a:ext cx="3960440" cy="738664"/>
          </a:xfrm>
          <a:prstGeom prst="rect">
            <a:avLst/>
          </a:prstGeom>
          <a:noFill/>
        </p:spPr>
        <p:txBody>
          <a:bodyPr wrap="square" rtlCol="0">
            <a:spAutoFit/>
          </a:bodyPr>
          <a:lstStyle/>
          <a:p>
            <a:r>
              <a:rPr lang="it-IT" sz="1400" b="1" i="1" u="sng" dirty="0"/>
              <a:t>P</a:t>
            </a:r>
            <a:r>
              <a:rPr lang="it-IT" sz="1400" b="1" i="1" u="sng" dirty="0" smtClean="0"/>
              <a:t>rototipi che sono integralmente destinati all’attività progettuale e esauriscono la loro vita con la fine del progetto </a:t>
            </a:r>
            <a:endParaRPr lang="it-IT" sz="1400" b="1" i="1" dirty="0">
              <a:solidFill>
                <a:srgbClr val="FF0000"/>
              </a:solidFill>
              <a:effectLst>
                <a:outerShdw blurRad="38100" dist="38100" dir="2700000" algn="tl">
                  <a:srgbClr val="000000">
                    <a:alpha val="43137"/>
                  </a:srgbClr>
                </a:outerShdw>
              </a:effectLst>
            </a:endParaRPr>
          </a:p>
        </p:txBody>
      </p:sp>
      <p:sp>
        <p:nvSpPr>
          <p:cNvPr id="8" name="CasellaDiTesto 7"/>
          <p:cNvSpPr txBox="1"/>
          <p:nvPr/>
        </p:nvSpPr>
        <p:spPr>
          <a:xfrm>
            <a:off x="5148064" y="1527755"/>
            <a:ext cx="2448272" cy="307777"/>
          </a:xfrm>
          <a:prstGeom prst="rect">
            <a:avLst/>
          </a:prstGeom>
          <a:noFill/>
        </p:spPr>
        <p:txBody>
          <a:bodyPr wrap="square" rtlCol="0">
            <a:spAutoFit/>
          </a:bodyPr>
          <a:lstStyle/>
          <a:p>
            <a:r>
              <a:rPr lang="it-IT" sz="1400" dirty="0" smtClean="0"/>
              <a:t>Costo imputabile fino al 100%</a:t>
            </a:r>
            <a:endParaRPr lang="it-IT" sz="1400" dirty="0"/>
          </a:p>
        </p:txBody>
      </p:sp>
      <p:sp>
        <p:nvSpPr>
          <p:cNvPr id="3" name="Freccia a destra 2"/>
          <p:cNvSpPr/>
          <p:nvPr/>
        </p:nvSpPr>
        <p:spPr>
          <a:xfrm>
            <a:off x="4283968" y="1609636"/>
            <a:ext cx="576064" cy="7200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CasellaDiTesto 9"/>
          <p:cNvSpPr txBox="1"/>
          <p:nvPr/>
        </p:nvSpPr>
        <p:spPr>
          <a:xfrm>
            <a:off x="251520" y="2454568"/>
            <a:ext cx="3960440" cy="523220"/>
          </a:xfrm>
          <a:prstGeom prst="rect">
            <a:avLst/>
          </a:prstGeom>
          <a:noFill/>
        </p:spPr>
        <p:txBody>
          <a:bodyPr wrap="square" rtlCol="0">
            <a:spAutoFit/>
          </a:bodyPr>
          <a:lstStyle/>
          <a:p>
            <a:r>
              <a:rPr lang="it-IT" sz="1400" b="1" i="1" u="sng" dirty="0" smtClean="0"/>
              <a:t>Acquisto prototipi o componenti durevoli che non esauriscono la loro vita con la fine del progetto </a:t>
            </a:r>
            <a:endParaRPr lang="it-IT" sz="1400" b="1" i="1" dirty="0">
              <a:solidFill>
                <a:srgbClr val="FF0000"/>
              </a:solidFill>
              <a:effectLst>
                <a:outerShdw blurRad="38100" dist="38100" dir="2700000" algn="tl">
                  <a:srgbClr val="000000">
                    <a:alpha val="43137"/>
                  </a:srgbClr>
                </a:outerShdw>
              </a:effectLst>
            </a:endParaRPr>
          </a:p>
        </p:txBody>
      </p:sp>
      <p:sp>
        <p:nvSpPr>
          <p:cNvPr id="11" name="CasellaDiTesto 10"/>
          <p:cNvSpPr txBox="1"/>
          <p:nvPr/>
        </p:nvSpPr>
        <p:spPr>
          <a:xfrm>
            <a:off x="5148064" y="2454567"/>
            <a:ext cx="2448272" cy="738664"/>
          </a:xfrm>
          <a:prstGeom prst="rect">
            <a:avLst/>
          </a:prstGeom>
          <a:noFill/>
        </p:spPr>
        <p:txBody>
          <a:bodyPr wrap="square" rtlCol="0">
            <a:spAutoFit/>
          </a:bodyPr>
          <a:lstStyle/>
          <a:p>
            <a:r>
              <a:rPr lang="it-IT" sz="1400" dirty="0" smtClean="0"/>
              <a:t>Quota ammortamento proporzionato alla % del suo utilizzo nel progetto</a:t>
            </a:r>
            <a:endParaRPr lang="it-IT" sz="1400" dirty="0"/>
          </a:p>
        </p:txBody>
      </p:sp>
      <p:sp>
        <p:nvSpPr>
          <p:cNvPr id="12" name="Freccia a destra 11"/>
          <p:cNvSpPr/>
          <p:nvPr/>
        </p:nvSpPr>
        <p:spPr>
          <a:xfrm>
            <a:off x="4283968" y="2689756"/>
            <a:ext cx="576064" cy="7200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4" name="CasellaDiTesto 13"/>
          <p:cNvSpPr txBox="1"/>
          <p:nvPr/>
        </p:nvSpPr>
        <p:spPr>
          <a:xfrm>
            <a:off x="251520" y="3750131"/>
            <a:ext cx="3960440" cy="307777"/>
          </a:xfrm>
          <a:prstGeom prst="rect">
            <a:avLst/>
          </a:prstGeom>
          <a:noFill/>
        </p:spPr>
        <p:txBody>
          <a:bodyPr wrap="square" rtlCol="0">
            <a:spAutoFit/>
          </a:bodyPr>
          <a:lstStyle/>
          <a:p>
            <a:r>
              <a:rPr lang="it-IT" sz="1400" b="1" i="1" u="sng" dirty="0" smtClean="0"/>
              <a:t>Costi per studi progettuali e lavori di assemblaggio</a:t>
            </a:r>
            <a:endParaRPr lang="it-IT" sz="1400" b="1" i="1" dirty="0">
              <a:solidFill>
                <a:srgbClr val="FF0000"/>
              </a:solidFill>
              <a:effectLst>
                <a:outerShdw blurRad="38100" dist="38100" dir="2700000" algn="tl">
                  <a:srgbClr val="000000">
                    <a:alpha val="43137"/>
                  </a:srgbClr>
                </a:outerShdw>
              </a:effectLst>
            </a:endParaRPr>
          </a:p>
        </p:txBody>
      </p:sp>
      <p:sp>
        <p:nvSpPr>
          <p:cNvPr id="15" name="CasellaDiTesto 14"/>
          <p:cNvSpPr txBox="1"/>
          <p:nvPr/>
        </p:nvSpPr>
        <p:spPr>
          <a:xfrm>
            <a:off x="5148064" y="3769295"/>
            <a:ext cx="2448272" cy="307777"/>
          </a:xfrm>
          <a:prstGeom prst="rect">
            <a:avLst/>
          </a:prstGeom>
          <a:noFill/>
        </p:spPr>
        <p:txBody>
          <a:bodyPr wrap="square" rtlCol="0">
            <a:spAutoFit/>
          </a:bodyPr>
          <a:lstStyle/>
          <a:p>
            <a:r>
              <a:rPr lang="it-IT" sz="1400" dirty="0" smtClean="0"/>
              <a:t>Costo imputabile fino al 100%</a:t>
            </a:r>
            <a:endParaRPr lang="it-IT" sz="1400" dirty="0"/>
          </a:p>
        </p:txBody>
      </p:sp>
      <p:sp>
        <p:nvSpPr>
          <p:cNvPr id="16" name="Freccia a destra 15"/>
          <p:cNvSpPr/>
          <p:nvPr/>
        </p:nvSpPr>
        <p:spPr>
          <a:xfrm>
            <a:off x="4283968" y="3851176"/>
            <a:ext cx="576064" cy="7200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4990807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3059832" y="44624"/>
            <a:ext cx="3024336" cy="461665"/>
          </a:xfrm>
          <a:prstGeom prst="rect">
            <a:avLst/>
          </a:prstGeom>
          <a:solidFill>
            <a:schemeClr val="tx2">
              <a:lumMod val="40000"/>
              <a:lumOff val="60000"/>
            </a:schemeClr>
          </a:solidFill>
        </p:spPr>
        <p:txBody>
          <a:bodyPr wrap="square" rtlCol="0">
            <a:spAutoFit/>
          </a:bodyPr>
          <a:lstStyle/>
          <a:p>
            <a:r>
              <a:rPr lang="it-IT" sz="2400" b="1" dirty="0" smtClean="0"/>
              <a:t>Spese ammissibili</a:t>
            </a:r>
            <a:endParaRPr lang="it-IT" sz="2400" b="1" dirty="0"/>
          </a:p>
        </p:txBody>
      </p:sp>
      <p:sp>
        <p:nvSpPr>
          <p:cNvPr id="5" name="CasellaDiTesto 4"/>
          <p:cNvSpPr txBox="1"/>
          <p:nvPr/>
        </p:nvSpPr>
        <p:spPr>
          <a:xfrm>
            <a:off x="363079" y="754169"/>
            <a:ext cx="8417842" cy="307777"/>
          </a:xfrm>
          <a:prstGeom prst="rect">
            <a:avLst/>
          </a:prstGeom>
          <a:noFill/>
        </p:spPr>
        <p:txBody>
          <a:bodyPr wrap="square" rtlCol="0">
            <a:spAutoFit/>
          </a:bodyPr>
          <a:lstStyle/>
          <a:p>
            <a:r>
              <a:rPr lang="it-IT" sz="1400" b="1" i="1" u="sng" dirty="0" smtClean="0"/>
              <a:t>B</a:t>
            </a:r>
            <a:r>
              <a:rPr lang="it-IT" sz="1400" b="1" i="1" u="sng" dirty="0"/>
              <a:t>. Costi diretti specifici del </a:t>
            </a:r>
            <a:r>
              <a:rPr lang="it-IT" sz="1400" b="1" i="1" u="sng" dirty="0" smtClean="0"/>
              <a:t>progetto</a:t>
            </a:r>
            <a:endParaRPr lang="it-IT" sz="1400" b="1" dirty="0"/>
          </a:p>
        </p:txBody>
      </p:sp>
      <p:pic>
        <p:nvPicPr>
          <p:cNvPr id="13" name="Immagin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19872" y="2572283"/>
            <a:ext cx="1885950" cy="2419350"/>
          </a:xfrm>
          <a:prstGeom prst="rect">
            <a:avLst/>
          </a:prstGeom>
        </p:spPr>
      </p:pic>
      <p:sp>
        <p:nvSpPr>
          <p:cNvPr id="7" name="Fumetto 1 6"/>
          <p:cNvSpPr/>
          <p:nvPr/>
        </p:nvSpPr>
        <p:spPr>
          <a:xfrm>
            <a:off x="202668" y="1533187"/>
            <a:ext cx="4752528" cy="1047382"/>
          </a:xfrm>
          <a:prstGeom prst="wedgeRectCallou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it-IT" sz="1400" b="1" dirty="0" smtClean="0">
                <a:solidFill>
                  <a:sysClr val="windowText" lastClr="000000"/>
                </a:solidFill>
              </a:rPr>
              <a:t>Diritti del brevetto: </a:t>
            </a:r>
            <a:r>
              <a:rPr lang="it-IT" sz="1400" dirty="0">
                <a:solidFill>
                  <a:schemeClr val="tx1"/>
                </a:solidFill>
              </a:rPr>
              <a:t>Per i brevetti è necessario prevedere regole attraverso accordo cooperazione e regolamento. </a:t>
            </a:r>
            <a:r>
              <a:rPr lang="it-IT" sz="1400" dirty="0" smtClean="0">
                <a:solidFill>
                  <a:schemeClr val="tx1"/>
                </a:solidFill>
              </a:rPr>
              <a:t>Si può </a:t>
            </a:r>
            <a:r>
              <a:rPr lang="it-IT" sz="1400" dirty="0">
                <a:solidFill>
                  <a:schemeClr val="tx1"/>
                </a:solidFill>
              </a:rPr>
              <a:t>prendere il </a:t>
            </a:r>
            <a:r>
              <a:rPr lang="it-IT" sz="1400" dirty="0" err="1">
                <a:solidFill>
                  <a:schemeClr val="tx1"/>
                </a:solidFill>
              </a:rPr>
              <a:t>fac</a:t>
            </a:r>
            <a:r>
              <a:rPr lang="it-IT" sz="1400" dirty="0">
                <a:solidFill>
                  <a:schemeClr val="tx1"/>
                </a:solidFill>
              </a:rPr>
              <a:t> simile del regolamento articolo 7 e mettere d’accordo il partenariato</a:t>
            </a:r>
            <a:endParaRPr lang="it-IT" sz="1400" b="1" dirty="0">
              <a:solidFill>
                <a:schemeClr val="tx1"/>
              </a:solidFill>
            </a:endParaRPr>
          </a:p>
        </p:txBody>
      </p:sp>
      <p:sp>
        <p:nvSpPr>
          <p:cNvPr id="8" name="Fumetto 1 7"/>
          <p:cNvSpPr/>
          <p:nvPr/>
        </p:nvSpPr>
        <p:spPr>
          <a:xfrm>
            <a:off x="2483768" y="2708920"/>
            <a:ext cx="6480720" cy="936104"/>
          </a:xfrm>
          <a:prstGeom prst="wedgeRectCallou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t>Anche per la scelta dei prototipi si devono chiedere i tre preventivi, essendo </a:t>
            </a:r>
            <a:r>
              <a:rPr lang="it-IT" dirty="0"/>
              <a:t>il prototipo un insieme di beni e/o servizi ricade nelle regole descritte al par. 5.3.1 relative ai beni e servizi.</a:t>
            </a:r>
          </a:p>
        </p:txBody>
      </p:sp>
    </p:spTree>
    <p:extLst>
      <p:ext uri="{BB962C8B-B14F-4D97-AF65-F5344CB8AC3E}">
        <p14:creationId xmlns:p14="http://schemas.microsoft.com/office/powerpoint/2010/main" val="2336647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285672" y="980728"/>
            <a:ext cx="8417842" cy="307777"/>
          </a:xfrm>
          <a:prstGeom prst="rect">
            <a:avLst/>
          </a:prstGeom>
          <a:noFill/>
        </p:spPr>
        <p:txBody>
          <a:bodyPr wrap="square" rtlCol="0">
            <a:spAutoFit/>
          </a:bodyPr>
          <a:lstStyle/>
          <a:p>
            <a:r>
              <a:rPr lang="it-IT" sz="1400" b="1" i="1" u="sng" dirty="0"/>
              <a:t>A. Costi di esercizio della </a:t>
            </a:r>
            <a:r>
              <a:rPr lang="it-IT" sz="1400" b="1" i="1" u="sng" dirty="0" smtClean="0"/>
              <a:t>cooperazione</a:t>
            </a:r>
            <a:endParaRPr lang="it-IT" sz="1400" b="1" i="1" dirty="0">
              <a:solidFill>
                <a:srgbClr val="FF0000"/>
              </a:solidFill>
              <a:effectLst>
                <a:outerShdw blurRad="38100" dist="38100" dir="2700000" algn="tl">
                  <a:srgbClr val="000000">
                    <a:alpha val="43137"/>
                  </a:srgbClr>
                </a:outerShdw>
              </a:effectLst>
            </a:endParaRPr>
          </a:p>
        </p:txBody>
      </p:sp>
      <p:sp>
        <p:nvSpPr>
          <p:cNvPr id="4" name="CasellaDiTesto 3"/>
          <p:cNvSpPr txBox="1"/>
          <p:nvPr/>
        </p:nvSpPr>
        <p:spPr>
          <a:xfrm>
            <a:off x="3059832" y="44624"/>
            <a:ext cx="3024336" cy="461665"/>
          </a:xfrm>
          <a:prstGeom prst="rect">
            <a:avLst/>
          </a:prstGeom>
          <a:solidFill>
            <a:schemeClr val="tx2">
              <a:lumMod val="40000"/>
              <a:lumOff val="60000"/>
            </a:schemeClr>
          </a:solidFill>
        </p:spPr>
        <p:txBody>
          <a:bodyPr wrap="square" rtlCol="0">
            <a:spAutoFit/>
          </a:bodyPr>
          <a:lstStyle/>
          <a:p>
            <a:r>
              <a:rPr lang="it-IT" sz="2400" b="1" dirty="0" smtClean="0"/>
              <a:t>Spese ammissibili</a:t>
            </a:r>
            <a:endParaRPr lang="it-IT" sz="2400" b="1" dirty="0"/>
          </a:p>
        </p:txBody>
      </p:sp>
      <p:sp>
        <p:nvSpPr>
          <p:cNvPr id="5" name="CasellaDiTesto 4"/>
          <p:cNvSpPr txBox="1"/>
          <p:nvPr/>
        </p:nvSpPr>
        <p:spPr>
          <a:xfrm>
            <a:off x="258614" y="1367403"/>
            <a:ext cx="8417842" cy="307777"/>
          </a:xfrm>
          <a:prstGeom prst="rect">
            <a:avLst/>
          </a:prstGeom>
          <a:noFill/>
        </p:spPr>
        <p:txBody>
          <a:bodyPr wrap="square" rtlCol="0">
            <a:spAutoFit/>
          </a:bodyPr>
          <a:lstStyle/>
          <a:p>
            <a:r>
              <a:rPr lang="it-IT" sz="1400" b="1" i="1" u="sng" dirty="0" smtClean="0"/>
              <a:t>B</a:t>
            </a:r>
            <a:r>
              <a:rPr lang="it-IT" sz="1400" b="1" i="1" u="sng" dirty="0"/>
              <a:t>. Costi diretti specifici del </a:t>
            </a:r>
            <a:r>
              <a:rPr lang="it-IT" sz="1400" b="1" i="1" u="sng" dirty="0" smtClean="0"/>
              <a:t>progetto</a:t>
            </a:r>
            <a:endParaRPr lang="it-IT" sz="1400" b="1" dirty="0"/>
          </a:p>
        </p:txBody>
      </p:sp>
      <p:sp>
        <p:nvSpPr>
          <p:cNvPr id="6" name="CasellaDiTesto 5"/>
          <p:cNvSpPr txBox="1"/>
          <p:nvPr/>
        </p:nvSpPr>
        <p:spPr>
          <a:xfrm>
            <a:off x="258614" y="1782689"/>
            <a:ext cx="8417842" cy="307777"/>
          </a:xfrm>
          <a:prstGeom prst="rect">
            <a:avLst/>
          </a:prstGeom>
          <a:noFill/>
        </p:spPr>
        <p:txBody>
          <a:bodyPr wrap="square" rtlCol="0">
            <a:spAutoFit/>
          </a:bodyPr>
          <a:lstStyle/>
          <a:p>
            <a:pPr lvl="0"/>
            <a:r>
              <a:rPr lang="it-IT" sz="1400" b="1" i="1" u="sng" dirty="0" smtClean="0"/>
              <a:t>C</a:t>
            </a:r>
            <a:r>
              <a:rPr lang="it-IT" sz="1400" b="1" i="1" u="sng" dirty="0"/>
              <a:t>. Costi per la divulgazione e trasferimento dei risultati e delle </a:t>
            </a:r>
            <a:r>
              <a:rPr lang="it-IT" sz="1400" b="1" i="1" u="sng" dirty="0" smtClean="0"/>
              <a:t>conoscenze</a:t>
            </a:r>
            <a:endParaRPr lang="it-IT" sz="1400" b="1" i="1" dirty="0">
              <a:effectLst>
                <a:outerShdw blurRad="38100" dist="38100" dir="2700000" algn="tl">
                  <a:srgbClr val="000000">
                    <a:alpha val="43137"/>
                  </a:srgbClr>
                </a:outerShdw>
              </a:effectLst>
            </a:endParaRPr>
          </a:p>
        </p:txBody>
      </p:sp>
      <p:pic>
        <p:nvPicPr>
          <p:cNvPr id="13" name="Immagin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19872" y="2572283"/>
            <a:ext cx="1885950" cy="2419350"/>
          </a:xfrm>
          <a:prstGeom prst="rect">
            <a:avLst/>
          </a:prstGeom>
        </p:spPr>
      </p:pic>
      <p:sp>
        <p:nvSpPr>
          <p:cNvPr id="10" name="Fumetto 1 9"/>
          <p:cNvSpPr/>
          <p:nvPr/>
        </p:nvSpPr>
        <p:spPr>
          <a:xfrm>
            <a:off x="323528" y="2410816"/>
            <a:ext cx="6048672" cy="950964"/>
          </a:xfrm>
          <a:prstGeom prst="wedgeRectCallou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400" b="1" smtClean="0">
                <a:solidFill>
                  <a:srgbClr val="FF0000"/>
                </a:solidFill>
                <a:effectLst>
                  <a:outerShdw blurRad="38100" dist="38100" dir="2700000" algn="tl">
                    <a:srgbClr val="000000">
                      <a:alpha val="43137"/>
                    </a:srgbClr>
                  </a:outerShdw>
                </a:effectLst>
              </a:rPr>
              <a:t>L’IVA</a:t>
            </a:r>
            <a:r>
              <a:rPr lang="it-IT" sz="1400" smtClean="0"/>
              <a:t> </a:t>
            </a:r>
            <a:r>
              <a:rPr lang="it-IT" sz="1400" dirty="0"/>
              <a:t>è un costo ammissibile nel caso in cui questa </a:t>
            </a:r>
            <a:r>
              <a:rPr lang="it-IT" sz="1400" u="sng" dirty="0"/>
              <a:t>non sia recuperabile</a:t>
            </a:r>
            <a:r>
              <a:rPr lang="it-IT" sz="1400" dirty="0"/>
              <a:t> ai sensi della normativa nazionale</a:t>
            </a:r>
            <a:r>
              <a:rPr lang="it-IT" sz="1400" dirty="0" smtClean="0"/>
              <a:t>. Non </a:t>
            </a:r>
            <a:r>
              <a:rPr lang="it-IT" sz="1400" dirty="0"/>
              <a:t>è comunque ammissibile quando l’IVA, pur se recuperabile, non viene recuperata dal beneficiario finale.</a:t>
            </a:r>
          </a:p>
        </p:txBody>
      </p:sp>
      <p:sp>
        <p:nvSpPr>
          <p:cNvPr id="8" name="Fumetto 1 7"/>
          <p:cNvSpPr/>
          <p:nvPr/>
        </p:nvSpPr>
        <p:spPr>
          <a:xfrm>
            <a:off x="447578" y="3682130"/>
            <a:ext cx="8094029" cy="1224136"/>
          </a:xfrm>
          <a:prstGeom prst="wedge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it-IT" sz="1200" dirty="0"/>
              <a:t>Il bando prevede che tutti i pagamenti sostenuti dal capofila e dai partner devono essere effettuati utilizzando un </a:t>
            </a:r>
            <a:r>
              <a:rPr lang="it-IT" sz="1200" b="1" dirty="0">
                <a:solidFill>
                  <a:srgbClr val="FF0000"/>
                </a:solidFill>
                <a:effectLst>
                  <a:outerShdw blurRad="38100" dist="38100" dir="2700000" algn="tl">
                    <a:srgbClr val="000000">
                      <a:alpha val="43137"/>
                    </a:srgbClr>
                  </a:outerShdw>
                </a:effectLst>
              </a:rPr>
              <a:t>conto corrente bancario o postale</a:t>
            </a:r>
            <a:r>
              <a:rPr lang="it-IT" sz="1200" dirty="0"/>
              <a:t> </a:t>
            </a:r>
            <a:r>
              <a:rPr lang="it-IT" sz="1200" b="1" u="sng" dirty="0"/>
              <a:t>intestato</a:t>
            </a:r>
            <a:r>
              <a:rPr lang="it-IT" sz="1200" dirty="0"/>
              <a:t> al beneficiario e presente nel </a:t>
            </a:r>
            <a:r>
              <a:rPr lang="it-IT" sz="1200" b="1" u="sng" dirty="0"/>
              <a:t>fascicolo aziendale </a:t>
            </a:r>
            <a:r>
              <a:rPr lang="it-IT" sz="1200" dirty="0"/>
              <a:t>al momento della presentazione della domanda di pagamento (</a:t>
            </a:r>
            <a:r>
              <a:rPr lang="it-IT" sz="1200" i="1" dirty="0"/>
              <a:t>paragrafo 5.3.1 del bando</a:t>
            </a:r>
            <a:r>
              <a:rPr lang="it-IT" sz="1200" dirty="0"/>
              <a:t>). Possono essere utilizzati anche </a:t>
            </a:r>
            <a:r>
              <a:rPr lang="it-IT" sz="1200" b="1" u="sng" dirty="0"/>
              <a:t>più</a:t>
            </a:r>
            <a:r>
              <a:rPr lang="it-IT" sz="1200" dirty="0"/>
              <a:t> conti correnti che in ogni caso devono essere presenti nel fascicolo aziendale. In caso contrario la spesa non può essere ammissibile.</a:t>
            </a:r>
          </a:p>
          <a:p>
            <a:pPr algn="just"/>
            <a:r>
              <a:rPr lang="it-IT" sz="1200" dirty="0"/>
              <a:t>Allo stesso modo dovrà essere utilizzato il conto corrente dedicato (presente in fascicolo) per </a:t>
            </a:r>
            <a:r>
              <a:rPr lang="it-IT" sz="1200" b="1" u="sng" dirty="0"/>
              <a:t>ricevere</a:t>
            </a:r>
            <a:r>
              <a:rPr lang="it-IT" sz="1200" dirty="0"/>
              <a:t> i contributi e per il </a:t>
            </a:r>
            <a:r>
              <a:rPr lang="it-IT" sz="1200" b="1" u="sng" dirty="0"/>
              <a:t>trasferimento</a:t>
            </a:r>
            <a:r>
              <a:rPr lang="it-IT" sz="1200" dirty="0"/>
              <a:t> degli stessi ai </a:t>
            </a:r>
            <a:r>
              <a:rPr lang="it-IT" sz="1200" dirty="0" smtClean="0"/>
              <a:t>partner entro 30 giorni dalla data di accredito del contributo.</a:t>
            </a:r>
            <a:endParaRPr lang="it-IT" sz="1200" dirty="0"/>
          </a:p>
        </p:txBody>
      </p:sp>
    </p:spTree>
    <p:extLst>
      <p:ext uri="{BB962C8B-B14F-4D97-AF65-F5344CB8AC3E}">
        <p14:creationId xmlns:p14="http://schemas.microsoft.com/office/powerpoint/2010/main" val="2483210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1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ircle(in)">
                                      <p:cBhvr>
                                        <p:cTn id="12"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285672" y="980728"/>
            <a:ext cx="8417842" cy="307777"/>
          </a:xfrm>
          <a:prstGeom prst="rect">
            <a:avLst/>
          </a:prstGeom>
          <a:noFill/>
        </p:spPr>
        <p:txBody>
          <a:bodyPr wrap="square" rtlCol="0">
            <a:spAutoFit/>
          </a:bodyPr>
          <a:lstStyle/>
          <a:p>
            <a:r>
              <a:rPr lang="it-IT" sz="1400" b="1" i="1" u="sng" dirty="0"/>
              <a:t>A. Costi di esercizio della </a:t>
            </a:r>
            <a:r>
              <a:rPr lang="it-IT" sz="1400" b="1" i="1" u="sng" dirty="0" smtClean="0"/>
              <a:t>cooperazione</a:t>
            </a:r>
            <a:endParaRPr lang="it-IT" sz="1400" b="1" i="1" dirty="0">
              <a:solidFill>
                <a:srgbClr val="FF0000"/>
              </a:solidFill>
              <a:effectLst>
                <a:outerShdw blurRad="38100" dist="38100" dir="2700000" algn="tl">
                  <a:srgbClr val="000000">
                    <a:alpha val="43137"/>
                  </a:srgbClr>
                </a:outerShdw>
              </a:effectLst>
            </a:endParaRPr>
          </a:p>
        </p:txBody>
      </p:sp>
      <p:sp>
        <p:nvSpPr>
          <p:cNvPr id="4" name="CasellaDiTesto 3"/>
          <p:cNvSpPr txBox="1"/>
          <p:nvPr/>
        </p:nvSpPr>
        <p:spPr>
          <a:xfrm>
            <a:off x="3059832" y="44624"/>
            <a:ext cx="3024336" cy="461665"/>
          </a:xfrm>
          <a:prstGeom prst="rect">
            <a:avLst/>
          </a:prstGeom>
          <a:solidFill>
            <a:schemeClr val="tx2">
              <a:lumMod val="40000"/>
              <a:lumOff val="60000"/>
            </a:schemeClr>
          </a:solidFill>
        </p:spPr>
        <p:txBody>
          <a:bodyPr wrap="square" rtlCol="0">
            <a:spAutoFit/>
          </a:bodyPr>
          <a:lstStyle/>
          <a:p>
            <a:r>
              <a:rPr lang="it-IT" sz="2400" b="1" dirty="0" smtClean="0"/>
              <a:t>Spese ammissibili</a:t>
            </a:r>
            <a:endParaRPr lang="it-IT" sz="2400" b="1" dirty="0"/>
          </a:p>
        </p:txBody>
      </p:sp>
      <p:sp>
        <p:nvSpPr>
          <p:cNvPr id="5" name="CasellaDiTesto 4"/>
          <p:cNvSpPr txBox="1"/>
          <p:nvPr/>
        </p:nvSpPr>
        <p:spPr>
          <a:xfrm>
            <a:off x="258614" y="1367403"/>
            <a:ext cx="8417842" cy="307777"/>
          </a:xfrm>
          <a:prstGeom prst="rect">
            <a:avLst/>
          </a:prstGeom>
          <a:noFill/>
        </p:spPr>
        <p:txBody>
          <a:bodyPr wrap="square" rtlCol="0">
            <a:spAutoFit/>
          </a:bodyPr>
          <a:lstStyle/>
          <a:p>
            <a:r>
              <a:rPr lang="it-IT" sz="1400" b="1" i="1" u="sng" dirty="0" smtClean="0"/>
              <a:t>B</a:t>
            </a:r>
            <a:r>
              <a:rPr lang="it-IT" sz="1400" b="1" i="1" u="sng" dirty="0"/>
              <a:t>. Costi diretti specifici del </a:t>
            </a:r>
            <a:r>
              <a:rPr lang="it-IT" sz="1400" b="1" i="1" u="sng" dirty="0" smtClean="0"/>
              <a:t>progetto</a:t>
            </a:r>
            <a:endParaRPr lang="it-IT" sz="1400" b="1" dirty="0"/>
          </a:p>
        </p:txBody>
      </p:sp>
      <p:sp>
        <p:nvSpPr>
          <p:cNvPr id="6" name="CasellaDiTesto 5"/>
          <p:cNvSpPr txBox="1"/>
          <p:nvPr/>
        </p:nvSpPr>
        <p:spPr>
          <a:xfrm>
            <a:off x="258614" y="1782689"/>
            <a:ext cx="8417842" cy="307777"/>
          </a:xfrm>
          <a:prstGeom prst="rect">
            <a:avLst/>
          </a:prstGeom>
          <a:noFill/>
        </p:spPr>
        <p:txBody>
          <a:bodyPr wrap="square" rtlCol="0">
            <a:spAutoFit/>
          </a:bodyPr>
          <a:lstStyle/>
          <a:p>
            <a:pPr lvl="0"/>
            <a:r>
              <a:rPr lang="it-IT" sz="1400" b="1" i="1" u="sng" dirty="0" smtClean="0"/>
              <a:t>C</a:t>
            </a:r>
            <a:r>
              <a:rPr lang="it-IT" sz="1400" b="1" i="1" u="sng" dirty="0"/>
              <a:t>. Costi per la divulgazione e trasferimento dei risultati e delle </a:t>
            </a:r>
            <a:r>
              <a:rPr lang="it-IT" sz="1400" b="1" i="1" u="sng" dirty="0" smtClean="0"/>
              <a:t>conoscenze</a:t>
            </a:r>
            <a:endParaRPr lang="it-IT" sz="1400" b="1" i="1" dirty="0">
              <a:effectLst>
                <a:outerShdw blurRad="38100" dist="38100" dir="2700000" algn="tl">
                  <a:srgbClr val="000000">
                    <a:alpha val="43137"/>
                  </a:srgbClr>
                </a:outerShdw>
              </a:effectLst>
            </a:endParaRPr>
          </a:p>
        </p:txBody>
      </p:sp>
      <p:pic>
        <p:nvPicPr>
          <p:cNvPr id="13" name="Immagin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19872" y="2572283"/>
            <a:ext cx="1885950" cy="2419350"/>
          </a:xfrm>
          <a:prstGeom prst="rect">
            <a:avLst/>
          </a:prstGeom>
        </p:spPr>
      </p:pic>
      <p:sp>
        <p:nvSpPr>
          <p:cNvPr id="14" name="Fumetto 1 13"/>
          <p:cNvSpPr/>
          <p:nvPr/>
        </p:nvSpPr>
        <p:spPr>
          <a:xfrm>
            <a:off x="359532" y="2288384"/>
            <a:ext cx="6120680" cy="965532"/>
          </a:xfrm>
          <a:prstGeom prst="wedge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it-IT" sz="1600"/>
              <a:t>Il mancato reddito dell’impresa, a seguito della sperimentazione, non è mai ammissibile. Il contributo può essere concesso solo per dei costi effettivamente sostenuti.</a:t>
            </a:r>
          </a:p>
        </p:txBody>
      </p:sp>
      <p:sp>
        <p:nvSpPr>
          <p:cNvPr id="11" name="Fumetto 1 10"/>
          <p:cNvSpPr/>
          <p:nvPr/>
        </p:nvSpPr>
        <p:spPr>
          <a:xfrm>
            <a:off x="62554" y="3537815"/>
            <a:ext cx="8640960" cy="1863824"/>
          </a:xfrm>
          <a:prstGeom prst="wedgeRectCallou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it-IT" sz="1600" dirty="0">
                <a:solidFill>
                  <a:schemeClr val="tx1"/>
                </a:solidFill>
              </a:rPr>
              <a:t>E’ esclusa la possibilità di </a:t>
            </a:r>
            <a:r>
              <a:rPr lang="it-IT" sz="1600" b="1" u="sng" dirty="0">
                <a:solidFill>
                  <a:schemeClr val="tx1"/>
                </a:solidFill>
              </a:rPr>
              <a:t>commercializzazione dei prodotti </a:t>
            </a:r>
            <a:r>
              <a:rPr lang="it-IT" sz="1600" dirty="0">
                <a:solidFill>
                  <a:schemeClr val="tx1"/>
                </a:solidFill>
              </a:rPr>
              <a:t>della sperimentazione nel caso in cui il progetto di innovazione contribuisca all’acquisto dei fattori della produzione. Nel caso di commercializzazione il valore del contributo dovrà essere decurtato del valore della vendita dei prodotti.</a:t>
            </a:r>
          </a:p>
          <a:p>
            <a:pPr algn="just"/>
            <a:r>
              <a:rPr lang="it-IT" sz="1600" dirty="0">
                <a:solidFill>
                  <a:schemeClr val="tx1"/>
                </a:solidFill>
              </a:rPr>
              <a:t>I prodotti potranno essere venduti senza decurtazione del contributo nei casi in cui il progetto di innovazione contribuisce all’acquisto dei fattori della produzione solo per la differenza tra quelli impiegati con l’innovazione e quelli comunemente utilizzati.</a:t>
            </a:r>
          </a:p>
        </p:txBody>
      </p:sp>
    </p:spTree>
    <p:extLst>
      <p:ext uri="{BB962C8B-B14F-4D97-AF65-F5344CB8AC3E}">
        <p14:creationId xmlns:p14="http://schemas.microsoft.com/office/powerpoint/2010/main" val="32576565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306158" y="908720"/>
            <a:ext cx="4284024" cy="4524315"/>
          </a:xfrm>
          <a:prstGeom prst="rect">
            <a:avLst/>
          </a:prstGeom>
          <a:noFill/>
          <a:ln>
            <a:solidFill>
              <a:schemeClr val="tx1"/>
            </a:solidFill>
          </a:ln>
        </p:spPr>
        <p:txBody>
          <a:bodyPr wrap="square" rtlCol="0">
            <a:spAutoFit/>
          </a:bodyPr>
          <a:lstStyle/>
          <a:p>
            <a:r>
              <a:rPr lang="it-IT" sz="1600" b="1" dirty="0" smtClean="0">
                <a:solidFill>
                  <a:schemeClr val="accent1">
                    <a:lumMod val="75000"/>
                  </a:schemeClr>
                </a:solidFill>
                <a:effectLst>
                  <a:outerShdw blurRad="38100" dist="38100" dir="2700000" algn="tl">
                    <a:srgbClr val="000000">
                      <a:alpha val="43137"/>
                    </a:srgbClr>
                  </a:outerShdw>
                </a:effectLst>
              </a:rPr>
              <a:t>Personale </a:t>
            </a:r>
            <a:r>
              <a:rPr lang="it-IT" sz="1600" b="1" dirty="0">
                <a:solidFill>
                  <a:schemeClr val="accent1">
                    <a:lumMod val="75000"/>
                  </a:schemeClr>
                </a:solidFill>
                <a:effectLst>
                  <a:outerShdw blurRad="38100" dist="38100" dir="2700000" algn="tl">
                    <a:srgbClr val="000000">
                      <a:alpha val="43137"/>
                    </a:srgbClr>
                  </a:outerShdw>
                </a:effectLst>
              </a:rPr>
              <a:t>dipendente </a:t>
            </a:r>
            <a:endParaRPr lang="it-IT" sz="1600" b="1" dirty="0" smtClean="0">
              <a:solidFill>
                <a:schemeClr val="accent1">
                  <a:lumMod val="75000"/>
                </a:schemeClr>
              </a:solidFill>
              <a:effectLst>
                <a:outerShdw blurRad="38100" dist="38100" dir="2700000" algn="tl">
                  <a:srgbClr val="000000">
                    <a:alpha val="43137"/>
                  </a:srgbClr>
                </a:outerShdw>
              </a:effectLst>
            </a:endParaRPr>
          </a:p>
          <a:p>
            <a:pPr algn="just"/>
            <a:r>
              <a:rPr lang="it-IT" sz="1600" dirty="0" smtClean="0"/>
              <a:t>Il </a:t>
            </a:r>
            <a:r>
              <a:rPr lang="it-IT" sz="1600" b="1" dirty="0">
                <a:effectLst>
                  <a:outerShdw blurRad="38100" dist="38100" dir="2700000" algn="tl">
                    <a:srgbClr val="000000">
                      <a:alpha val="43137"/>
                    </a:srgbClr>
                  </a:outerShdw>
                </a:effectLst>
              </a:rPr>
              <a:t>costo orario</a:t>
            </a:r>
            <a:r>
              <a:rPr lang="it-IT" sz="1600" dirty="0" smtClean="0"/>
              <a:t> del personale dipendente rendicontato dovrà essere calcolato dividendo per </a:t>
            </a:r>
            <a:r>
              <a:rPr lang="it-IT" sz="1600" b="1" dirty="0" smtClean="0">
                <a:effectLst>
                  <a:outerShdw blurRad="38100" dist="38100" dir="2700000" algn="tl">
                    <a:srgbClr val="000000">
                      <a:alpha val="43137"/>
                    </a:srgbClr>
                  </a:outerShdw>
                </a:effectLst>
              </a:rPr>
              <a:t>1.720 ore </a:t>
            </a:r>
            <a:r>
              <a:rPr lang="it-IT" sz="1600" dirty="0" smtClean="0"/>
              <a:t>il più recente </a:t>
            </a:r>
            <a:r>
              <a:rPr lang="it-IT" sz="1600" b="1" dirty="0" smtClean="0">
                <a:effectLst>
                  <a:outerShdw blurRad="38100" dist="38100" dir="2700000" algn="tl">
                    <a:srgbClr val="000000">
                      <a:alpha val="43137"/>
                    </a:srgbClr>
                  </a:outerShdw>
                </a:effectLst>
              </a:rPr>
              <a:t>costo effettivo annuo </a:t>
            </a:r>
            <a:r>
              <a:rPr lang="it-IT" sz="1600" b="1" dirty="0">
                <a:effectLst>
                  <a:outerShdw blurRad="38100" dist="38100" dir="2700000" algn="tl">
                    <a:srgbClr val="000000">
                      <a:alpha val="43137"/>
                    </a:srgbClr>
                  </a:outerShdw>
                </a:effectLst>
              </a:rPr>
              <a:t>lordo da CCNL</a:t>
            </a:r>
            <a:r>
              <a:rPr lang="it-IT" sz="1600" dirty="0">
                <a:effectLst>
                  <a:outerShdw blurRad="38100" dist="38100" dir="2700000" algn="tl">
                    <a:srgbClr val="000000">
                      <a:alpha val="43137"/>
                    </a:srgbClr>
                  </a:outerShdw>
                </a:effectLst>
              </a:rPr>
              <a:t> </a:t>
            </a:r>
            <a:r>
              <a:rPr lang="it-IT" sz="1600" dirty="0"/>
              <a:t>(esclusi IRAP, compensi per lavoro straordinario, assegni familiari, eventuali emolumenti per arretrati e altri elementi mobili della </a:t>
            </a:r>
            <a:r>
              <a:rPr lang="it-IT" sz="1600" dirty="0" smtClean="0"/>
              <a:t>retribuzione).</a:t>
            </a:r>
          </a:p>
          <a:p>
            <a:pPr algn="just"/>
            <a:r>
              <a:rPr lang="it-IT" sz="1600" dirty="0" smtClean="0"/>
              <a:t>Tale costo orario sarà moltiplicato con le ore effettivamente dedicate </a:t>
            </a:r>
            <a:r>
              <a:rPr lang="it-IT" sz="1600" dirty="0"/>
              <a:t>alle attività del </a:t>
            </a:r>
            <a:r>
              <a:rPr lang="it-IT" sz="1600" dirty="0" smtClean="0"/>
              <a:t>progetto.</a:t>
            </a:r>
          </a:p>
          <a:p>
            <a:pPr algn="just"/>
            <a:r>
              <a:rPr lang="it-IT" sz="1600" dirty="0" smtClean="0"/>
              <a:t>Può essere rendicontato:</a:t>
            </a:r>
          </a:p>
          <a:p>
            <a:pPr marL="285750" indent="-285750" algn="just">
              <a:buFont typeface="Arial" panose="020B0604020202020204" pitchFamily="34" charset="0"/>
              <a:buChar char="•"/>
            </a:pPr>
            <a:r>
              <a:rPr lang="it-IT" sz="1600" dirty="0" smtClean="0"/>
              <a:t>10% monte ore lavoro complessivo Professori Universitari, titolari Enti di Ricerca e Direttori istituto</a:t>
            </a:r>
          </a:p>
          <a:p>
            <a:pPr marL="285750" indent="-285750">
              <a:buFont typeface="Arial" panose="020B0604020202020204" pitchFamily="34" charset="0"/>
              <a:buChar char="•"/>
            </a:pPr>
            <a:r>
              <a:rPr lang="it-IT" sz="1600" dirty="0" smtClean="0"/>
              <a:t>50% monte ore lavoro complessivo personale a tempo indeterminato</a:t>
            </a:r>
          </a:p>
          <a:p>
            <a:pPr marL="285750" indent="-285750">
              <a:buFont typeface="Arial" panose="020B0604020202020204" pitchFamily="34" charset="0"/>
              <a:buChar char="•"/>
            </a:pPr>
            <a:r>
              <a:rPr lang="it-IT" sz="1600" dirty="0" smtClean="0"/>
              <a:t>100% personale a tempo determinato, se dedicato esclusivamente al progetto</a:t>
            </a:r>
            <a:endParaRPr lang="it-IT" sz="1600" dirty="0"/>
          </a:p>
        </p:txBody>
      </p:sp>
      <p:sp>
        <p:nvSpPr>
          <p:cNvPr id="4" name="CasellaDiTesto 3"/>
          <p:cNvSpPr txBox="1"/>
          <p:nvPr/>
        </p:nvSpPr>
        <p:spPr>
          <a:xfrm>
            <a:off x="4799806" y="908720"/>
            <a:ext cx="4104456" cy="3046988"/>
          </a:xfrm>
          <a:prstGeom prst="rect">
            <a:avLst/>
          </a:prstGeom>
          <a:noFill/>
          <a:ln>
            <a:solidFill>
              <a:schemeClr val="tx1"/>
            </a:solidFill>
          </a:ln>
        </p:spPr>
        <p:txBody>
          <a:bodyPr wrap="square" rtlCol="0">
            <a:spAutoFit/>
          </a:bodyPr>
          <a:lstStyle/>
          <a:p>
            <a:r>
              <a:rPr lang="it-IT" sz="1600" b="1" dirty="0">
                <a:solidFill>
                  <a:schemeClr val="accent1">
                    <a:lumMod val="75000"/>
                  </a:schemeClr>
                </a:solidFill>
                <a:effectLst>
                  <a:outerShdw blurRad="38100" dist="38100" dir="2700000" algn="tl">
                    <a:srgbClr val="000000">
                      <a:alpha val="43137"/>
                    </a:srgbClr>
                  </a:outerShdw>
                </a:effectLst>
              </a:rPr>
              <a:t>Personale non dipendente</a:t>
            </a:r>
          </a:p>
          <a:p>
            <a:pPr algn="just"/>
            <a:r>
              <a:rPr lang="it-IT" sz="1600" dirty="0" smtClean="0"/>
              <a:t>Per Borse di studio, Assegni di ricerca, Dottorati di Ricerca il </a:t>
            </a:r>
            <a:r>
              <a:rPr lang="it-IT" sz="1600" dirty="0"/>
              <a:t>costo è determinato </a:t>
            </a:r>
            <a:r>
              <a:rPr lang="it-IT" sz="1600" dirty="0" smtClean="0"/>
              <a:t>da </a:t>
            </a:r>
            <a:r>
              <a:rPr lang="it-IT" sz="1600" dirty="0"/>
              <a:t>forme contrattuali previste dalla normativa in </a:t>
            </a:r>
            <a:r>
              <a:rPr lang="it-IT" sz="1600" dirty="0" smtClean="0"/>
              <a:t>vigore, </a:t>
            </a:r>
            <a:r>
              <a:rPr lang="it-IT" sz="1600" dirty="0"/>
              <a:t>compresi gli oneri </a:t>
            </a:r>
            <a:r>
              <a:rPr lang="it-IT" sz="1600" dirty="0" smtClean="0"/>
              <a:t>sociali.</a:t>
            </a:r>
          </a:p>
          <a:p>
            <a:pPr algn="just"/>
            <a:r>
              <a:rPr lang="it-IT" sz="1600" dirty="0" smtClean="0"/>
              <a:t>Può essere rendicontato:</a:t>
            </a:r>
          </a:p>
          <a:p>
            <a:pPr marL="285750" indent="-285750" algn="just">
              <a:buFont typeface="Arial" panose="020B0604020202020204" pitchFamily="34" charset="0"/>
              <a:buChar char="•"/>
            </a:pPr>
            <a:r>
              <a:rPr lang="it-IT" sz="1600" dirty="0" smtClean="0"/>
              <a:t>Fino al 100% se </a:t>
            </a:r>
            <a:r>
              <a:rPr lang="it-IT" sz="1600" dirty="0"/>
              <a:t>dedicato esclusivamente al progetto</a:t>
            </a:r>
            <a:endParaRPr lang="it-IT" sz="1600" dirty="0" smtClean="0"/>
          </a:p>
          <a:p>
            <a:pPr algn="just"/>
            <a:endParaRPr lang="it-IT" sz="1600" dirty="0" smtClean="0"/>
          </a:p>
          <a:p>
            <a:pPr algn="just"/>
            <a:r>
              <a:rPr lang="it-IT" sz="1600" dirty="0" smtClean="0"/>
              <a:t>Per altre forme di collaborazione la congruità del costo è determinata mediante comparazione di più offerte (</a:t>
            </a:r>
            <a:r>
              <a:rPr lang="it-IT" sz="1600" b="1" dirty="0" smtClean="0">
                <a:effectLst>
                  <a:outerShdw blurRad="38100" dist="38100" dir="2700000" algn="tl">
                    <a:srgbClr val="000000">
                      <a:alpha val="43137"/>
                    </a:srgbClr>
                  </a:outerShdw>
                </a:effectLst>
              </a:rPr>
              <a:t>preventivi</a:t>
            </a:r>
            <a:r>
              <a:rPr lang="it-IT" sz="1600" dirty="0" smtClean="0"/>
              <a:t>)</a:t>
            </a:r>
            <a:endParaRPr lang="it-IT" sz="1600" dirty="0"/>
          </a:p>
        </p:txBody>
      </p:sp>
      <p:sp>
        <p:nvSpPr>
          <p:cNvPr id="5" name="CasellaDiTesto 4"/>
          <p:cNvSpPr txBox="1"/>
          <p:nvPr/>
        </p:nvSpPr>
        <p:spPr>
          <a:xfrm>
            <a:off x="6228184" y="4797152"/>
            <a:ext cx="2232248" cy="830997"/>
          </a:xfrm>
          <a:prstGeom prst="rect">
            <a:avLst/>
          </a:prstGeom>
          <a:solidFill>
            <a:schemeClr val="accent5">
              <a:lumMod val="40000"/>
              <a:lumOff val="60000"/>
            </a:schemeClr>
          </a:solidFill>
        </p:spPr>
        <p:txBody>
          <a:bodyPr wrap="square" rtlCol="0">
            <a:spAutoFit/>
          </a:bodyPr>
          <a:lstStyle/>
          <a:p>
            <a:r>
              <a:rPr lang="it-IT" sz="1600" dirty="0" smtClean="0"/>
              <a:t>Prospetto di quantificazione spesa del personale</a:t>
            </a:r>
            <a:endParaRPr lang="it-IT" sz="1600" dirty="0"/>
          </a:p>
        </p:txBody>
      </p:sp>
      <p:sp>
        <p:nvSpPr>
          <p:cNvPr id="6" name="Freccia a destra rientrata 5"/>
          <p:cNvSpPr/>
          <p:nvPr/>
        </p:nvSpPr>
        <p:spPr>
          <a:xfrm>
            <a:off x="4799806" y="4941168"/>
            <a:ext cx="1224136" cy="360040"/>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CasellaDiTesto 6"/>
          <p:cNvSpPr txBox="1"/>
          <p:nvPr/>
        </p:nvSpPr>
        <p:spPr>
          <a:xfrm>
            <a:off x="3240212" y="44624"/>
            <a:ext cx="2699940" cy="461665"/>
          </a:xfrm>
          <a:prstGeom prst="rect">
            <a:avLst/>
          </a:prstGeom>
          <a:solidFill>
            <a:schemeClr val="tx2">
              <a:lumMod val="40000"/>
              <a:lumOff val="60000"/>
            </a:schemeClr>
          </a:solidFill>
        </p:spPr>
        <p:txBody>
          <a:bodyPr wrap="square" rtlCol="0">
            <a:spAutoFit/>
          </a:bodyPr>
          <a:lstStyle/>
          <a:p>
            <a:r>
              <a:rPr lang="it-IT" sz="2400" b="1" dirty="0" smtClean="0"/>
              <a:t>Spese personale</a:t>
            </a:r>
            <a:endParaRPr lang="it-IT" sz="2400" b="1" dirty="0"/>
          </a:p>
        </p:txBody>
      </p:sp>
      <p:sp>
        <p:nvSpPr>
          <p:cNvPr id="8" name="Freccia a destra rientrata 7"/>
          <p:cNvSpPr/>
          <p:nvPr/>
        </p:nvSpPr>
        <p:spPr>
          <a:xfrm rot="5400000">
            <a:off x="6692044" y="4189276"/>
            <a:ext cx="584448" cy="360040"/>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5884236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p:cNvPicPr>
            <a:picLocks noChangeAspect="1"/>
          </p:cNvPicPr>
          <p:nvPr/>
        </p:nvPicPr>
        <p:blipFill rotWithShape="1">
          <a:blip r:embed="rId2"/>
          <a:srcRect l="21285" t="15462" r="40908" b="18819"/>
          <a:stretch/>
        </p:blipFill>
        <p:spPr>
          <a:xfrm>
            <a:off x="1979712" y="692696"/>
            <a:ext cx="5155120" cy="5040560"/>
          </a:xfrm>
          <a:prstGeom prst="rect">
            <a:avLst/>
          </a:prstGeom>
        </p:spPr>
      </p:pic>
      <p:sp>
        <p:nvSpPr>
          <p:cNvPr id="4" name="CasellaDiTesto 3"/>
          <p:cNvSpPr txBox="1"/>
          <p:nvPr/>
        </p:nvSpPr>
        <p:spPr>
          <a:xfrm>
            <a:off x="3240212" y="44624"/>
            <a:ext cx="2699940" cy="461665"/>
          </a:xfrm>
          <a:prstGeom prst="rect">
            <a:avLst/>
          </a:prstGeom>
          <a:solidFill>
            <a:schemeClr val="tx2">
              <a:lumMod val="40000"/>
              <a:lumOff val="60000"/>
            </a:schemeClr>
          </a:solidFill>
        </p:spPr>
        <p:txBody>
          <a:bodyPr wrap="square" rtlCol="0">
            <a:spAutoFit/>
          </a:bodyPr>
          <a:lstStyle/>
          <a:p>
            <a:r>
              <a:rPr lang="it-IT" sz="2400" b="1" dirty="0" smtClean="0"/>
              <a:t>Spese personale</a:t>
            </a:r>
            <a:endParaRPr lang="it-IT" sz="2400" b="1" dirty="0"/>
          </a:p>
        </p:txBody>
      </p:sp>
    </p:spTree>
    <p:extLst>
      <p:ext uri="{BB962C8B-B14F-4D97-AF65-F5344CB8AC3E}">
        <p14:creationId xmlns:p14="http://schemas.microsoft.com/office/powerpoint/2010/main" val="6641896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306158" y="908720"/>
            <a:ext cx="4284024" cy="4524315"/>
          </a:xfrm>
          <a:prstGeom prst="rect">
            <a:avLst/>
          </a:prstGeom>
          <a:noFill/>
          <a:ln>
            <a:solidFill>
              <a:schemeClr val="tx1"/>
            </a:solidFill>
          </a:ln>
        </p:spPr>
        <p:txBody>
          <a:bodyPr wrap="square" rtlCol="0">
            <a:spAutoFit/>
          </a:bodyPr>
          <a:lstStyle/>
          <a:p>
            <a:r>
              <a:rPr lang="it-IT" sz="1600" b="1" dirty="0" smtClean="0">
                <a:solidFill>
                  <a:schemeClr val="accent1">
                    <a:lumMod val="75000"/>
                  </a:schemeClr>
                </a:solidFill>
                <a:effectLst>
                  <a:outerShdw blurRad="38100" dist="38100" dir="2700000" algn="tl">
                    <a:srgbClr val="000000">
                      <a:alpha val="43137"/>
                    </a:srgbClr>
                  </a:outerShdw>
                </a:effectLst>
              </a:rPr>
              <a:t>Personale </a:t>
            </a:r>
            <a:r>
              <a:rPr lang="it-IT" sz="1600" b="1" dirty="0">
                <a:solidFill>
                  <a:schemeClr val="accent1">
                    <a:lumMod val="75000"/>
                  </a:schemeClr>
                </a:solidFill>
                <a:effectLst>
                  <a:outerShdw blurRad="38100" dist="38100" dir="2700000" algn="tl">
                    <a:srgbClr val="000000">
                      <a:alpha val="43137"/>
                    </a:srgbClr>
                  </a:outerShdw>
                </a:effectLst>
              </a:rPr>
              <a:t>dipendente </a:t>
            </a:r>
            <a:endParaRPr lang="it-IT" sz="1600" b="1" dirty="0" smtClean="0">
              <a:solidFill>
                <a:schemeClr val="accent1">
                  <a:lumMod val="75000"/>
                </a:schemeClr>
              </a:solidFill>
              <a:effectLst>
                <a:outerShdw blurRad="38100" dist="38100" dir="2700000" algn="tl">
                  <a:srgbClr val="000000">
                    <a:alpha val="43137"/>
                  </a:srgbClr>
                </a:outerShdw>
              </a:effectLst>
            </a:endParaRPr>
          </a:p>
          <a:p>
            <a:pPr algn="just"/>
            <a:r>
              <a:rPr lang="it-IT" sz="1600" dirty="0" smtClean="0"/>
              <a:t>Il </a:t>
            </a:r>
            <a:r>
              <a:rPr lang="it-IT" sz="1600" b="1" dirty="0">
                <a:effectLst>
                  <a:outerShdw blurRad="38100" dist="38100" dir="2700000" algn="tl">
                    <a:srgbClr val="000000">
                      <a:alpha val="43137"/>
                    </a:srgbClr>
                  </a:outerShdw>
                </a:effectLst>
              </a:rPr>
              <a:t>costo orario</a:t>
            </a:r>
            <a:r>
              <a:rPr lang="it-IT" sz="1600" dirty="0" smtClean="0"/>
              <a:t> del personale dipendente rendicontato dovrà essere calcolato dividendo per </a:t>
            </a:r>
            <a:r>
              <a:rPr lang="it-IT" sz="1600" b="1" dirty="0" smtClean="0">
                <a:effectLst>
                  <a:outerShdw blurRad="38100" dist="38100" dir="2700000" algn="tl">
                    <a:srgbClr val="000000">
                      <a:alpha val="43137"/>
                    </a:srgbClr>
                  </a:outerShdw>
                </a:effectLst>
              </a:rPr>
              <a:t>1.720 ore </a:t>
            </a:r>
            <a:r>
              <a:rPr lang="it-IT" sz="1600" dirty="0" smtClean="0"/>
              <a:t>il più recente </a:t>
            </a:r>
            <a:r>
              <a:rPr lang="it-IT" sz="1600" b="1" dirty="0" smtClean="0">
                <a:effectLst>
                  <a:outerShdw blurRad="38100" dist="38100" dir="2700000" algn="tl">
                    <a:srgbClr val="000000">
                      <a:alpha val="43137"/>
                    </a:srgbClr>
                  </a:outerShdw>
                </a:effectLst>
              </a:rPr>
              <a:t>costo effettivo annuo </a:t>
            </a:r>
            <a:r>
              <a:rPr lang="it-IT" sz="1600" b="1" dirty="0">
                <a:effectLst>
                  <a:outerShdw blurRad="38100" dist="38100" dir="2700000" algn="tl">
                    <a:srgbClr val="000000">
                      <a:alpha val="43137"/>
                    </a:srgbClr>
                  </a:outerShdw>
                </a:effectLst>
              </a:rPr>
              <a:t>lordo da CCNL</a:t>
            </a:r>
            <a:r>
              <a:rPr lang="it-IT" sz="1600" dirty="0">
                <a:effectLst>
                  <a:outerShdw blurRad="38100" dist="38100" dir="2700000" algn="tl">
                    <a:srgbClr val="000000">
                      <a:alpha val="43137"/>
                    </a:srgbClr>
                  </a:outerShdw>
                </a:effectLst>
              </a:rPr>
              <a:t> </a:t>
            </a:r>
            <a:r>
              <a:rPr lang="it-IT" sz="1600" dirty="0"/>
              <a:t>(esclusi IRAP, compensi per lavoro straordinario, assegni familiari, eventuali emolumenti per arretrati e altri elementi mobili della </a:t>
            </a:r>
            <a:r>
              <a:rPr lang="it-IT" sz="1600" dirty="0" smtClean="0"/>
              <a:t>retribuzione).</a:t>
            </a:r>
          </a:p>
          <a:p>
            <a:pPr algn="just"/>
            <a:r>
              <a:rPr lang="it-IT" sz="1600" dirty="0" smtClean="0"/>
              <a:t>Tale costo orario sarà moltiplicato con le ore effettivamente dedicate </a:t>
            </a:r>
            <a:r>
              <a:rPr lang="it-IT" sz="1600" dirty="0"/>
              <a:t>alle attività del </a:t>
            </a:r>
            <a:r>
              <a:rPr lang="it-IT" sz="1600" dirty="0" smtClean="0"/>
              <a:t>progetto.</a:t>
            </a:r>
          </a:p>
          <a:p>
            <a:pPr algn="just"/>
            <a:r>
              <a:rPr lang="it-IT" sz="1600" dirty="0" smtClean="0"/>
              <a:t>Può essere rendicontato:</a:t>
            </a:r>
          </a:p>
          <a:p>
            <a:pPr marL="285750" indent="-285750" algn="just">
              <a:buFont typeface="Arial" panose="020B0604020202020204" pitchFamily="34" charset="0"/>
              <a:buChar char="•"/>
            </a:pPr>
            <a:r>
              <a:rPr lang="it-IT" sz="1600" dirty="0" smtClean="0"/>
              <a:t>10% monte ore lavoro complessivo Professori Universitari, titolari Enti di Ricerca e Direttori istituto</a:t>
            </a:r>
          </a:p>
          <a:p>
            <a:pPr marL="285750" indent="-285750">
              <a:buFont typeface="Arial" panose="020B0604020202020204" pitchFamily="34" charset="0"/>
              <a:buChar char="•"/>
            </a:pPr>
            <a:r>
              <a:rPr lang="it-IT" sz="1600" dirty="0" smtClean="0"/>
              <a:t>50% monte ore lavoro complessivo personale a tempo indeterminato</a:t>
            </a:r>
          </a:p>
          <a:p>
            <a:pPr marL="285750" indent="-285750">
              <a:buFont typeface="Arial" panose="020B0604020202020204" pitchFamily="34" charset="0"/>
              <a:buChar char="•"/>
            </a:pPr>
            <a:r>
              <a:rPr lang="it-IT" sz="1600" dirty="0" smtClean="0"/>
              <a:t>100% personale a tempo determinato, se dedicato esclusivamente al progetto</a:t>
            </a:r>
            <a:endParaRPr lang="it-IT" sz="1600" dirty="0"/>
          </a:p>
        </p:txBody>
      </p:sp>
      <p:sp>
        <p:nvSpPr>
          <p:cNvPr id="4" name="CasellaDiTesto 3"/>
          <p:cNvSpPr txBox="1"/>
          <p:nvPr/>
        </p:nvSpPr>
        <p:spPr>
          <a:xfrm>
            <a:off x="4799806" y="908720"/>
            <a:ext cx="4104456" cy="3046988"/>
          </a:xfrm>
          <a:prstGeom prst="rect">
            <a:avLst/>
          </a:prstGeom>
          <a:noFill/>
          <a:ln>
            <a:solidFill>
              <a:schemeClr val="tx1"/>
            </a:solidFill>
          </a:ln>
        </p:spPr>
        <p:txBody>
          <a:bodyPr wrap="square" rtlCol="0">
            <a:spAutoFit/>
          </a:bodyPr>
          <a:lstStyle/>
          <a:p>
            <a:r>
              <a:rPr lang="it-IT" sz="1600" b="1" dirty="0">
                <a:solidFill>
                  <a:schemeClr val="accent1">
                    <a:lumMod val="75000"/>
                  </a:schemeClr>
                </a:solidFill>
                <a:effectLst>
                  <a:outerShdw blurRad="38100" dist="38100" dir="2700000" algn="tl">
                    <a:srgbClr val="000000">
                      <a:alpha val="43137"/>
                    </a:srgbClr>
                  </a:outerShdw>
                </a:effectLst>
              </a:rPr>
              <a:t>Personale non dipendente</a:t>
            </a:r>
          </a:p>
          <a:p>
            <a:pPr algn="just"/>
            <a:r>
              <a:rPr lang="it-IT" sz="1600" dirty="0" smtClean="0"/>
              <a:t>Per Borse di studio, Assegni di ricerca, Dottorati di Ricerca il </a:t>
            </a:r>
            <a:r>
              <a:rPr lang="it-IT" sz="1600" dirty="0"/>
              <a:t>costo è determinato </a:t>
            </a:r>
            <a:r>
              <a:rPr lang="it-IT" sz="1600" dirty="0" smtClean="0"/>
              <a:t>da </a:t>
            </a:r>
            <a:r>
              <a:rPr lang="it-IT" sz="1600" dirty="0"/>
              <a:t>forme contrattuali previste dalla normativa in </a:t>
            </a:r>
            <a:r>
              <a:rPr lang="it-IT" sz="1600" dirty="0" smtClean="0"/>
              <a:t>vigore, </a:t>
            </a:r>
            <a:r>
              <a:rPr lang="it-IT" sz="1600" dirty="0"/>
              <a:t>compresi gli oneri </a:t>
            </a:r>
            <a:r>
              <a:rPr lang="it-IT" sz="1600" dirty="0" smtClean="0"/>
              <a:t>sociali.</a:t>
            </a:r>
          </a:p>
          <a:p>
            <a:pPr algn="just"/>
            <a:r>
              <a:rPr lang="it-IT" sz="1600" dirty="0" smtClean="0"/>
              <a:t>Può essere rendicontato:</a:t>
            </a:r>
          </a:p>
          <a:p>
            <a:pPr marL="285750" indent="-285750" algn="just">
              <a:buFont typeface="Arial" panose="020B0604020202020204" pitchFamily="34" charset="0"/>
              <a:buChar char="•"/>
            </a:pPr>
            <a:r>
              <a:rPr lang="it-IT" sz="1600" dirty="0" smtClean="0"/>
              <a:t>Fino al 100% se </a:t>
            </a:r>
            <a:r>
              <a:rPr lang="it-IT" sz="1600" dirty="0"/>
              <a:t>dedicato esclusivamente al progetto</a:t>
            </a:r>
            <a:endParaRPr lang="it-IT" sz="1600" dirty="0" smtClean="0"/>
          </a:p>
          <a:p>
            <a:pPr algn="just"/>
            <a:endParaRPr lang="it-IT" sz="1600" dirty="0" smtClean="0"/>
          </a:p>
          <a:p>
            <a:pPr algn="just"/>
            <a:r>
              <a:rPr lang="it-IT" sz="1600" dirty="0" smtClean="0"/>
              <a:t>Per altre forme di collaborazione la congruità del costo è determinata mediante comparazione di più offerte (</a:t>
            </a:r>
            <a:r>
              <a:rPr lang="it-IT" sz="1600" b="1" dirty="0" smtClean="0">
                <a:effectLst>
                  <a:outerShdw blurRad="38100" dist="38100" dir="2700000" algn="tl">
                    <a:srgbClr val="000000">
                      <a:alpha val="43137"/>
                    </a:srgbClr>
                  </a:outerShdw>
                </a:effectLst>
              </a:rPr>
              <a:t>preventivi</a:t>
            </a:r>
            <a:r>
              <a:rPr lang="it-IT" sz="1600" dirty="0" smtClean="0"/>
              <a:t>)</a:t>
            </a:r>
            <a:endParaRPr lang="it-IT" sz="1600" dirty="0"/>
          </a:p>
        </p:txBody>
      </p:sp>
      <p:sp>
        <p:nvSpPr>
          <p:cNvPr id="5" name="CasellaDiTesto 4"/>
          <p:cNvSpPr txBox="1"/>
          <p:nvPr/>
        </p:nvSpPr>
        <p:spPr>
          <a:xfrm>
            <a:off x="6228184" y="4797152"/>
            <a:ext cx="2232248" cy="830997"/>
          </a:xfrm>
          <a:prstGeom prst="rect">
            <a:avLst/>
          </a:prstGeom>
          <a:solidFill>
            <a:schemeClr val="accent5">
              <a:lumMod val="40000"/>
              <a:lumOff val="60000"/>
            </a:schemeClr>
          </a:solidFill>
        </p:spPr>
        <p:txBody>
          <a:bodyPr wrap="square" rtlCol="0">
            <a:spAutoFit/>
          </a:bodyPr>
          <a:lstStyle/>
          <a:p>
            <a:r>
              <a:rPr lang="it-IT" sz="1600" dirty="0" smtClean="0"/>
              <a:t>Prospetto di quantificazione spesa del personale</a:t>
            </a:r>
            <a:endParaRPr lang="it-IT" sz="1600" dirty="0"/>
          </a:p>
        </p:txBody>
      </p:sp>
      <p:sp>
        <p:nvSpPr>
          <p:cNvPr id="6" name="Freccia a destra rientrata 5"/>
          <p:cNvSpPr/>
          <p:nvPr/>
        </p:nvSpPr>
        <p:spPr>
          <a:xfrm>
            <a:off x="4799806" y="4941168"/>
            <a:ext cx="1224136" cy="360040"/>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CasellaDiTesto 6"/>
          <p:cNvSpPr txBox="1"/>
          <p:nvPr/>
        </p:nvSpPr>
        <p:spPr>
          <a:xfrm>
            <a:off x="3240212" y="44624"/>
            <a:ext cx="2699940" cy="461665"/>
          </a:xfrm>
          <a:prstGeom prst="rect">
            <a:avLst/>
          </a:prstGeom>
          <a:solidFill>
            <a:schemeClr val="tx2">
              <a:lumMod val="40000"/>
              <a:lumOff val="60000"/>
            </a:schemeClr>
          </a:solidFill>
        </p:spPr>
        <p:txBody>
          <a:bodyPr wrap="square" rtlCol="0">
            <a:spAutoFit/>
          </a:bodyPr>
          <a:lstStyle/>
          <a:p>
            <a:r>
              <a:rPr lang="it-IT" sz="2400" b="1" dirty="0" smtClean="0"/>
              <a:t>Spese personale</a:t>
            </a:r>
            <a:endParaRPr lang="it-IT" sz="2400" b="1" dirty="0"/>
          </a:p>
        </p:txBody>
      </p:sp>
      <p:sp>
        <p:nvSpPr>
          <p:cNvPr id="8" name="Freccia a destra rientrata 7"/>
          <p:cNvSpPr/>
          <p:nvPr/>
        </p:nvSpPr>
        <p:spPr>
          <a:xfrm rot="5400000">
            <a:off x="6692044" y="4189276"/>
            <a:ext cx="584448" cy="360040"/>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Fumetto 1 8"/>
          <p:cNvSpPr/>
          <p:nvPr/>
        </p:nvSpPr>
        <p:spPr>
          <a:xfrm>
            <a:off x="395536" y="888798"/>
            <a:ext cx="7776864" cy="1741544"/>
          </a:xfrm>
          <a:prstGeom prst="wedge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1400" dirty="0" smtClean="0"/>
              <a:t>I costi per le ore di lavoro del </a:t>
            </a:r>
            <a:r>
              <a:rPr lang="it-IT" sz="1400" b="1" u="sng" dirty="0" smtClean="0"/>
              <a:t>titolare</a:t>
            </a:r>
            <a:r>
              <a:rPr lang="it-IT" sz="1400" dirty="0" smtClean="0"/>
              <a:t> non </a:t>
            </a:r>
            <a:r>
              <a:rPr lang="it-IT" sz="1400" dirty="0"/>
              <a:t>sono ammissibili nel caso di intensità di aiuto al 100%. </a:t>
            </a:r>
            <a:r>
              <a:rPr lang="it-IT" sz="1400" dirty="0" smtClean="0"/>
              <a:t>Al di </a:t>
            </a:r>
            <a:r>
              <a:rPr lang="it-IT" sz="1400" dirty="0"/>
              <a:t>sotto del 100% (50-80%), tali spese sono ammissibili fino alla percentuale di cofinanziamento (20-50%) </a:t>
            </a:r>
            <a:r>
              <a:rPr lang="it-IT" sz="1400" dirty="0" smtClean="0"/>
              <a:t>quantificando </a:t>
            </a:r>
            <a:r>
              <a:rPr lang="it-IT" sz="1400" dirty="0"/>
              <a:t>i costi sulla base di contratti e costi orari confrontabili.</a:t>
            </a:r>
          </a:p>
          <a:p>
            <a:r>
              <a:rPr lang="it-IT" sz="1400" dirty="0"/>
              <a:t>Tale limitazione vale anche per i legali rappresentati, soci, componenti degli organi di amministrazione e di governo dei soggetti beneficiari, a meno che questi non siano retribuiti in qualità di dipendenti con specifica busta paga e costo orario previsto dai CCNL; in tal caso tali costi possono essere sempre rendicontati, nel rispetto delle regole previste per il personale </a:t>
            </a:r>
            <a:r>
              <a:rPr lang="it-IT" sz="1400" dirty="0" smtClean="0"/>
              <a:t>dipendente (</a:t>
            </a:r>
            <a:r>
              <a:rPr lang="it-IT" sz="1400" dirty="0"/>
              <a:t>Vedi </a:t>
            </a:r>
            <a:r>
              <a:rPr lang="it-IT" sz="1400" i="1" dirty="0"/>
              <a:t>tabella di cui al paragrafo 5.3.1 del bando</a:t>
            </a:r>
            <a:r>
              <a:rPr lang="it-IT" sz="1400" dirty="0"/>
              <a:t>).</a:t>
            </a:r>
          </a:p>
        </p:txBody>
      </p:sp>
    </p:spTree>
    <p:extLst>
      <p:ext uri="{BB962C8B-B14F-4D97-AF65-F5344CB8AC3E}">
        <p14:creationId xmlns:p14="http://schemas.microsoft.com/office/powerpoint/2010/main" val="35521387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2843808" y="44624"/>
            <a:ext cx="3456384" cy="461665"/>
          </a:xfrm>
          <a:prstGeom prst="rect">
            <a:avLst/>
          </a:prstGeom>
          <a:solidFill>
            <a:schemeClr val="tx2">
              <a:lumMod val="40000"/>
              <a:lumOff val="60000"/>
            </a:schemeClr>
          </a:solidFill>
        </p:spPr>
        <p:txBody>
          <a:bodyPr wrap="square" rtlCol="0">
            <a:spAutoFit/>
          </a:bodyPr>
          <a:lstStyle/>
          <a:p>
            <a:r>
              <a:rPr lang="it-IT" sz="2400" b="1" dirty="0" smtClean="0"/>
              <a:t>Spese materiali e beni</a:t>
            </a:r>
            <a:endParaRPr lang="it-IT" sz="2400" b="1" dirty="0"/>
          </a:p>
        </p:txBody>
      </p:sp>
      <p:sp>
        <p:nvSpPr>
          <p:cNvPr id="5" name="CasellaDiTesto 4"/>
          <p:cNvSpPr txBox="1"/>
          <p:nvPr/>
        </p:nvSpPr>
        <p:spPr>
          <a:xfrm>
            <a:off x="107504" y="2256596"/>
            <a:ext cx="8568952" cy="307777"/>
          </a:xfrm>
          <a:prstGeom prst="rect">
            <a:avLst/>
          </a:prstGeom>
          <a:solidFill>
            <a:schemeClr val="accent1">
              <a:lumMod val="60000"/>
              <a:lumOff val="40000"/>
            </a:schemeClr>
          </a:solidFill>
          <a:ln>
            <a:solidFill>
              <a:schemeClr val="tx2"/>
            </a:solidFill>
          </a:ln>
        </p:spPr>
        <p:txBody>
          <a:bodyPr wrap="square" rtlCol="0">
            <a:spAutoFit/>
          </a:bodyPr>
          <a:lstStyle/>
          <a:p>
            <a:r>
              <a:rPr lang="it-IT" sz="1400" dirty="0" smtClean="0"/>
              <a:t>Per i </a:t>
            </a:r>
            <a:r>
              <a:rPr lang="it-IT" sz="1400" b="1" dirty="0"/>
              <a:t>b</a:t>
            </a:r>
            <a:r>
              <a:rPr lang="it-IT" sz="1400" b="1" dirty="0" smtClean="0"/>
              <a:t>eni durevoli</a:t>
            </a:r>
            <a:r>
              <a:rPr lang="it-IT" sz="1400" dirty="0" smtClean="0"/>
              <a:t>: 3 preventivi o dichiarazione di esclusività</a:t>
            </a:r>
            <a:endParaRPr lang="it-IT" sz="1400" dirty="0"/>
          </a:p>
        </p:txBody>
      </p:sp>
      <p:sp>
        <p:nvSpPr>
          <p:cNvPr id="6" name="CasellaDiTesto 5"/>
          <p:cNvSpPr txBox="1"/>
          <p:nvPr/>
        </p:nvSpPr>
        <p:spPr>
          <a:xfrm>
            <a:off x="107504" y="2763505"/>
            <a:ext cx="8568952" cy="1169551"/>
          </a:xfrm>
          <a:prstGeom prst="rect">
            <a:avLst/>
          </a:prstGeom>
          <a:solidFill>
            <a:schemeClr val="accent2">
              <a:lumMod val="60000"/>
              <a:lumOff val="40000"/>
            </a:schemeClr>
          </a:solidFill>
          <a:ln>
            <a:solidFill>
              <a:schemeClr val="tx2"/>
            </a:solidFill>
          </a:ln>
        </p:spPr>
        <p:txBody>
          <a:bodyPr wrap="square" rtlCol="0">
            <a:spAutoFit/>
          </a:bodyPr>
          <a:lstStyle/>
          <a:p>
            <a:r>
              <a:rPr lang="it-IT" sz="1400" dirty="0" smtClean="0"/>
              <a:t>Per i </a:t>
            </a:r>
            <a:r>
              <a:rPr lang="it-IT" sz="1400" b="1" dirty="0"/>
              <a:t>s</a:t>
            </a:r>
            <a:r>
              <a:rPr lang="it-IT" sz="1400" b="1" dirty="0" smtClean="0"/>
              <a:t>ervizi o materiale di consumo</a:t>
            </a:r>
            <a:r>
              <a:rPr lang="it-IT" sz="1400" dirty="0" smtClean="0"/>
              <a:t>: </a:t>
            </a:r>
          </a:p>
          <a:p>
            <a:pPr marL="342900" indent="-161925">
              <a:buFont typeface="Arial" pitchFamily="34" charset="0"/>
              <a:buChar char="•"/>
            </a:pPr>
            <a:r>
              <a:rPr lang="it-IT" sz="1400" dirty="0" smtClean="0"/>
              <a:t>3 preventivi o dichiarazione di esclusività</a:t>
            </a:r>
          </a:p>
          <a:p>
            <a:pPr marL="342900" indent="-161925">
              <a:buFont typeface="Arial" pitchFamily="34" charset="0"/>
              <a:buChar char="•"/>
            </a:pPr>
            <a:r>
              <a:rPr lang="it-IT" sz="1400" dirty="0" smtClean="0"/>
              <a:t>quantificazione analitica con </a:t>
            </a:r>
            <a:r>
              <a:rPr lang="it-IT" sz="1400" dirty="0"/>
              <a:t>riferimento a prezziari e/o valori di mercato, tariffe professionali, Contratti Nazionale del Lavoro e </a:t>
            </a:r>
            <a:r>
              <a:rPr lang="it-IT" sz="1400" dirty="0" smtClean="0"/>
              <a:t>dichiarazione dell’acquisizione dei preventivi prima </a:t>
            </a:r>
            <a:r>
              <a:rPr lang="it-IT" sz="1400" dirty="0"/>
              <a:t>dell’effettuazione della spesa </a:t>
            </a:r>
            <a:r>
              <a:rPr lang="it-IT" sz="1400" dirty="0" smtClean="0"/>
              <a:t>loro presentazione </a:t>
            </a:r>
            <a:r>
              <a:rPr lang="it-IT" sz="1400" dirty="0"/>
              <a:t>all’atto del SAL e/o SALDO</a:t>
            </a:r>
          </a:p>
        </p:txBody>
      </p:sp>
      <p:sp>
        <p:nvSpPr>
          <p:cNvPr id="7" name="CasellaDiTesto 6"/>
          <p:cNvSpPr txBox="1"/>
          <p:nvPr/>
        </p:nvSpPr>
        <p:spPr>
          <a:xfrm>
            <a:off x="17165" y="1625915"/>
            <a:ext cx="8535241" cy="307777"/>
          </a:xfrm>
          <a:prstGeom prst="rect">
            <a:avLst/>
          </a:prstGeom>
          <a:noFill/>
        </p:spPr>
        <p:txBody>
          <a:bodyPr wrap="square" rtlCol="0">
            <a:spAutoFit/>
          </a:bodyPr>
          <a:lstStyle/>
          <a:p>
            <a:r>
              <a:rPr lang="it-IT" sz="1400" u="sng" dirty="0"/>
              <a:t>A</a:t>
            </a:r>
            <a:r>
              <a:rPr lang="it-IT" sz="1400" u="sng" dirty="0" smtClean="0"/>
              <a:t>l momento della presentazione della domanda di aiuto:</a:t>
            </a:r>
            <a:endParaRPr lang="it-IT" sz="1400" u="sng" dirty="0"/>
          </a:p>
        </p:txBody>
      </p:sp>
      <p:sp>
        <p:nvSpPr>
          <p:cNvPr id="2" name="Fumetto 1 1"/>
          <p:cNvSpPr/>
          <p:nvPr/>
        </p:nvSpPr>
        <p:spPr>
          <a:xfrm>
            <a:off x="116494" y="4221088"/>
            <a:ext cx="8659291" cy="936104"/>
          </a:xfrm>
          <a:prstGeom prst="wedgeRectCallou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1600" dirty="0" smtClean="0"/>
              <a:t>Tutti </a:t>
            </a:r>
            <a:r>
              <a:rPr lang="it-IT" sz="1600" dirty="0"/>
              <a:t>i preventivi devono essere presentati su carta intestata dei fornitori, con apposti timbro e firma dei fornitori stessi, data di formulazione e periodo di validità e riportare la descrizione analitica della fornitura (</a:t>
            </a:r>
            <a:r>
              <a:rPr lang="it-IT" sz="1600" i="1" dirty="0"/>
              <a:t>paragrafo 6.1.3 del bando</a:t>
            </a:r>
            <a:r>
              <a:rPr lang="it-IT" sz="1600" dirty="0"/>
              <a:t>).</a:t>
            </a:r>
          </a:p>
        </p:txBody>
      </p:sp>
    </p:spTree>
    <p:extLst>
      <p:ext uri="{BB962C8B-B14F-4D97-AF65-F5344CB8AC3E}">
        <p14:creationId xmlns:p14="http://schemas.microsoft.com/office/powerpoint/2010/main" val="23602553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2483768" y="15007"/>
            <a:ext cx="4176464" cy="461665"/>
          </a:xfrm>
          <a:prstGeom prst="rect">
            <a:avLst/>
          </a:prstGeom>
          <a:solidFill>
            <a:schemeClr val="tx2">
              <a:lumMod val="40000"/>
              <a:lumOff val="60000"/>
            </a:schemeClr>
          </a:solidFill>
        </p:spPr>
        <p:txBody>
          <a:bodyPr wrap="square" rtlCol="0">
            <a:spAutoFit/>
          </a:bodyPr>
          <a:lstStyle/>
          <a:p>
            <a:r>
              <a:rPr lang="it-IT" sz="2400" b="1" dirty="0" smtClean="0"/>
              <a:t>Intensità aiuto e massimali</a:t>
            </a:r>
            <a:endParaRPr lang="it-IT" sz="2400" b="1" dirty="0"/>
          </a:p>
        </p:txBody>
      </p:sp>
      <p:sp>
        <p:nvSpPr>
          <p:cNvPr id="4" name="CasellaDiTesto 3"/>
          <p:cNvSpPr txBox="1"/>
          <p:nvPr/>
        </p:nvSpPr>
        <p:spPr>
          <a:xfrm>
            <a:off x="205371" y="692696"/>
            <a:ext cx="8640960" cy="369332"/>
          </a:xfrm>
          <a:prstGeom prst="rect">
            <a:avLst/>
          </a:prstGeom>
          <a:noFill/>
          <a:ln>
            <a:solidFill>
              <a:schemeClr val="tx1"/>
            </a:solidFill>
          </a:ln>
        </p:spPr>
        <p:txBody>
          <a:bodyPr wrap="square" rtlCol="0">
            <a:spAutoFit/>
          </a:bodyPr>
          <a:lstStyle/>
          <a:p>
            <a:pPr algn="ctr"/>
            <a:r>
              <a:rPr lang="it-IT" b="1" dirty="0" smtClean="0">
                <a:solidFill>
                  <a:srgbClr val="FF0000"/>
                </a:solidFill>
                <a:effectLst>
                  <a:outerShdw blurRad="38100" dist="38100" dir="2700000" algn="tl">
                    <a:srgbClr val="000000">
                      <a:alpha val="43137"/>
                    </a:srgbClr>
                  </a:outerShdw>
                </a:effectLst>
              </a:rPr>
              <a:t>Durata progetti:</a:t>
            </a:r>
            <a:r>
              <a:rPr lang="it-IT" dirty="0" smtClean="0"/>
              <a:t> 2 o 3 anni </a:t>
            </a:r>
          </a:p>
        </p:txBody>
      </p:sp>
      <p:sp>
        <p:nvSpPr>
          <p:cNvPr id="5" name="CasellaDiTesto 4"/>
          <p:cNvSpPr txBox="1"/>
          <p:nvPr/>
        </p:nvSpPr>
        <p:spPr>
          <a:xfrm>
            <a:off x="205371" y="1134441"/>
            <a:ext cx="8640960" cy="1477328"/>
          </a:xfrm>
          <a:prstGeom prst="rect">
            <a:avLst/>
          </a:prstGeom>
          <a:noFill/>
          <a:ln>
            <a:solidFill>
              <a:schemeClr val="tx1"/>
            </a:solidFill>
          </a:ln>
        </p:spPr>
        <p:txBody>
          <a:bodyPr wrap="square" rtlCol="0">
            <a:spAutoFit/>
          </a:bodyPr>
          <a:lstStyle/>
          <a:p>
            <a:pPr algn="ctr"/>
            <a:r>
              <a:rPr lang="it-IT" b="1" dirty="0" smtClean="0">
                <a:solidFill>
                  <a:srgbClr val="FF0000"/>
                </a:solidFill>
                <a:effectLst>
                  <a:outerShdw blurRad="38100" dist="38100" dir="2700000" algn="tl">
                    <a:srgbClr val="000000">
                      <a:alpha val="43137"/>
                    </a:srgbClr>
                  </a:outerShdw>
                </a:effectLst>
              </a:rPr>
              <a:t>Massimale </a:t>
            </a:r>
            <a:r>
              <a:rPr lang="it-IT" b="1" dirty="0">
                <a:solidFill>
                  <a:srgbClr val="FF0000"/>
                </a:solidFill>
                <a:effectLst>
                  <a:outerShdw blurRad="38100" dist="38100" dir="2700000" algn="tl">
                    <a:srgbClr val="000000">
                      <a:alpha val="43137"/>
                    </a:srgbClr>
                  </a:outerShdw>
                </a:effectLst>
              </a:rPr>
              <a:t>di </a:t>
            </a:r>
            <a:r>
              <a:rPr lang="it-IT" b="1" dirty="0" smtClean="0">
                <a:solidFill>
                  <a:srgbClr val="FF0000"/>
                </a:solidFill>
                <a:effectLst>
                  <a:outerShdw blurRad="38100" dist="38100" dir="2700000" algn="tl">
                    <a:srgbClr val="000000">
                      <a:alpha val="43137"/>
                    </a:srgbClr>
                  </a:outerShdw>
                </a:effectLst>
              </a:rPr>
              <a:t>contributo</a:t>
            </a:r>
          </a:p>
          <a:p>
            <a:pPr marL="285750" indent="-285750" algn="ctr">
              <a:buFont typeface="Arial" panose="020B0604020202020204" pitchFamily="34" charset="0"/>
              <a:buChar char="•"/>
            </a:pPr>
            <a:r>
              <a:rPr lang="it-IT" dirty="0"/>
              <a:t>€ 300.000 + </a:t>
            </a:r>
            <a:r>
              <a:rPr lang="it-IT" b="1" dirty="0"/>
              <a:t>€ 300.000</a:t>
            </a:r>
            <a:r>
              <a:rPr lang="it-IT" dirty="0"/>
              <a:t> se progetto prevede investimenti in impianti macchinari e attrezzature da realizzare </a:t>
            </a:r>
            <a:r>
              <a:rPr lang="it-IT" b="1" dirty="0"/>
              <a:t>all’interno</a:t>
            </a:r>
            <a:r>
              <a:rPr lang="it-IT" dirty="0"/>
              <a:t> del cratere del </a:t>
            </a:r>
            <a:r>
              <a:rPr lang="it-IT" dirty="0" smtClean="0"/>
              <a:t>sisma</a:t>
            </a:r>
          </a:p>
          <a:p>
            <a:pPr marL="285750" indent="-285750" algn="ctr">
              <a:buFont typeface="Arial" panose="020B0604020202020204" pitchFamily="34" charset="0"/>
              <a:buChar char="•"/>
            </a:pPr>
            <a:r>
              <a:rPr lang="it-IT" dirty="0"/>
              <a:t>€ 300.000 + </a:t>
            </a:r>
            <a:r>
              <a:rPr lang="it-IT" b="1" dirty="0"/>
              <a:t>€ </a:t>
            </a:r>
            <a:r>
              <a:rPr lang="it-IT" b="1" dirty="0" smtClean="0"/>
              <a:t>100.000 </a:t>
            </a:r>
            <a:r>
              <a:rPr lang="it-IT" dirty="0"/>
              <a:t>se progetto prevede investimenti in impianti macchinari e attrezzature da realizzare </a:t>
            </a:r>
            <a:r>
              <a:rPr lang="it-IT" b="1" dirty="0" smtClean="0"/>
              <a:t>fuori</a:t>
            </a:r>
            <a:r>
              <a:rPr lang="it-IT" dirty="0" smtClean="0"/>
              <a:t> </a:t>
            </a:r>
            <a:r>
              <a:rPr lang="it-IT" dirty="0"/>
              <a:t>del cratere del </a:t>
            </a:r>
            <a:r>
              <a:rPr lang="it-IT" dirty="0" smtClean="0"/>
              <a:t>sisma</a:t>
            </a:r>
            <a:endParaRPr lang="it-IT" dirty="0"/>
          </a:p>
        </p:txBody>
      </p:sp>
      <p:sp>
        <p:nvSpPr>
          <p:cNvPr id="6" name="CasellaDiTesto 5"/>
          <p:cNvSpPr txBox="1"/>
          <p:nvPr/>
        </p:nvSpPr>
        <p:spPr>
          <a:xfrm>
            <a:off x="9637" y="2852936"/>
            <a:ext cx="9098867" cy="923330"/>
          </a:xfrm>
          <a:prstGeom prst="rect">
            <a:avLst/>
          </a:prstGeom>
          <a:solidFill>
            <a:schemeClr val="accent2">
              <a:lumMod val="40000"/>
              <a:lumOff val="60000"/>
            </a:schemeClr>
          </a:solidFill>
        </p:spPr>
        <p:txBody>
          <a:bodyPr wrap="square" rtlCol="0">
            <a:spAutoFit/>
          </a:bodyPr>
          <a:lstStyle/>
          <a:p>
            <a:pPr algn="ctr"/>
            <a:r>
              <a:rPr lang="it-IT" b="1" dirty="0">
                <a:solidFill>
                  <a:srgbClr val="FF0000"/>
                </a:solidFill>
                <a:effectLst>
                  <a:outerShdw blurRad="38100" dist="38100" dir="2700000" algn="tl">
                    <a:srgbClr val="000000">
                      <a:alpha val="43137"/>
                    </a:srgbClr>
                  </a:outerShdw>
                </a:effectLst>
              </a:rPr>
              <a:t>Intensità di </a:t>
            </a:r>
            <a:r>
              <a:rPr lang="it-IT" b="1" dirty="0" smtClean="0">
                <a:solidFill>
                  <a:srgbClr val="FF0000"/>
                </a:solidFill>
                <a:effectLst>
                  <a:outerShdw blurRad="38100" dist="38100" dir="2700000" algn="tl">
                    <a:srgbClr val="000000">
                      <a:alpha val="43137"/>
                    </a:srgbClr>
                  </a:outerShdw>
                </a:effectLst>
              </a:rPr>
              <a:t>aiuto</a:t>
            </a:r>
          </a:p>
          <a:p>
            <a:pPr algn="ctr"/>
            <a:r>
              <a:rPr lang="it-IT" dirty="0" smtClean="0"/>
              <a:t>100% della quota di ammortamento per le spese per impianti, macchinari e attrezzature</a:t>
            </a:r>
          </a:p>
          <a:p>
            <a:pPr algn="ctr"/>
            <a:r>
              <a:rPr lang="it-IT" dirty="0" smtClean="0"/>
              <a:t>80% altre spese ammissibili</a:t>
            </a:r>
            <a:endParaRPr lang="it-IT" dirty="0"/>
          </a:p>
        </p:txBody>
      </p:sp>
      <p:sp>
        <p:nvSpPr>
          <p:cNvPr id="7" name="Freccia a destra 6"/>
          <p:cNvSpPr/>
          <p:nvPr/>
        </p:nvSpPr>
        <p:spPr>
          <a:xfrm rot="5400000">
            <a:off x="3167844" y="3681028"/>
            <a:ext cx="288032"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CasellaDiTesto 7"/>
          <p:cNvSpPr txBox="1"/>
          <p:nvPr/>
        </p:nvSpPr>
        <p:spPr>
          <a:xfrm>
            <a:off x="9637" y="4005064"/>
            <a:ext cx="9098867" cy="1754326"/>
          </a:xfrm>
          <a:prstGeom prst="rect">
            <a:avLst/>
          </a:prstGeom>
          <a:solidFill>
            <a:schemeClr val="accent4">
              <a:lumMod val="40000"/>
              <a:lumOff val="60000"/>
            </a:schemeClr>
          </a:solidFill>
        </p:spPr>
        <p:txBody>
          <a:bodyPr wrap="square" rtlCol="0">
            <a:spAutoFit/>
          </a:bodyPr>
          <a:lstStyle/>
          <a:p>
            <a:pPr algn="ctr"/>
            <a:r>
              <a:rPr lang="it-IT" b="1" dirty="0" smtClean="0">
                <a:effectLst>
                  <a:outerShdw blurRad="38100" dist="38100" dir="2700000" algn="tl">
                    <a:srgbClr val="000000">
                      <a:alpha val="43137"/>
                    </a:srgbClr>
                  </a:outerShdw>
                </a:effectLst>
              </a:rPr>
              <a:t>La </a:t>
            </a:r>
            <a:r>
              <a:rPr lang="it-IT" b="1" dirty="0">
                <a:effectLst>
                  <a:outerShdw blurRad="38100" dist="38100" dir="2700000" algn="tl">
                    <a:srgbClr val="000000">
                      <a:alpha val="43137"/>
                    </a:srgbClr>
                  </a:outerShdw>
                </a:effectLst>
              </a:rPr>
              <a:t>percentuale dell’80% è elevata al 100% </a:t>
            </a:r>
            <a:r>
              <a:rPr lang="it-IT" dirty="0" smtClean="0"/>
              <a:t>se </a:t>
            </a:r>
            <a:r>
              <a:rPr lang="it-IT" b="1" dirty="0" smtClean="0">
                <a:solidFill>
                  <a:srgbClr val="FF0000"/>
                </a:solidFill>
              </a:rPr>
              <a:t>TUTTE</a:t>
            </a:r>
            <a:r>
              <a:rPr lang="it-IT" dirty="0" smtClean="0">
                <a:solidFill>
                  <a:srgbClr val="FF0000"/>
                </a:solidFill>
              </a:rPr>
              <a:t> </a:t>
            </a:r>
            <a:r>
              <a:rPr lang="it-IT" b="1" dirty="0" smtClean="0">
                <a:solidFill>
                  <a:srgbClr val="FF0000"/>
                </a:solidFill>
              </a:rPr>
              <a:t>LE ATTIVITA’ del progetto </a:t>
            </a:r>
            <a:r>
              <a:rPr lang="it-IT" dirty="0" smtClean="0"/>
              <a:t>centrano specificatamente una delle seguenti tematiche:</a:t>
            </a:r>
          </a:p>
          <a:p>
            <a:pPr marL="285750" lvl="0" indent="-285750">
              <a:buFont typeface="Arial" pitchFamily="34" charset="0"/>
              <a:buChar char="•"/>
            </a:pPr>
            <a:r>
              <a:rPr lang="it-IT" dirty="0" smtClean="0"/>
              <a:t>Tutela </a:t>
            </a:r>
            <a:r>
              <a:rPr lang="it-IT" dirty="0"/>
              <a:t>della biodiversità;</a:t>
            </a:r>
          </a:p>
          <a:p>
            <a:pPr marL="285750" lvl="0" indent="-285750">
              <a:buFont typeface="Arial" pitchFamily="34" charset="0"/>
              <a:buChar char="•"/>
            </a:pPr>
            <a:r>
              <a:rPr lang="it-IT" dirty="0"/>
              <a:t>Tecniche di produzione agricola a basso impatto ambientale e biologiche;</a:t>
            </a:r>
          </a:p>
          <a:p>
            <a:pPr marL="285750" lvl="0" indent="-285750">
              <a:buFont typeface="Arial" pitchFamily="34" charset="0"/>
              <a:buChar char="•"/>
            </a:pPr>
            <a:r>
              <a:rPr lang="it-IT" dirty="0"/>
              <a:t>Modalità di conservazione e sequestro del carbonio nel settore agricolo e forestale;</a:t>
            </a:r>
          </a:p>
          <a:p>
            <a:pPr marL="285750" lvl="0" indent="-285750">
              <a:buFont typeface="Arial" pitchFamily="34" charset="0"/>
              <a:buChar char="•"/>
            </a:pPr>
            <a:r>
              <a:rPr lang="it-IT" dirty="0"/>
              <a:t>Tutela dell’assetto idro-geologico del territorio.</a:t>
            </a:r>
          </a:p>
        </p:txBody>
      </p:sp>
    </p:spTree>
    <p:extLst>
      <p:ext uri="{BB962C8B-B14F-4D97-AF65-F5344CB8AC3E}">
        <p14:creationId xmlns:p14="http://schemas.microsoft.com/office/powerpoint/2010/main" val="39449579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323528" y="692696"/>
            <a:ext cx="8640960" cy="646331"/>
          </a:xfrm>
          <a:prstGeom prst="rect">
            <a:avLst/>
          </a:prstGeom>
        </p:spPr>
        <p:txBody>
          <a:bodyPr wrap="square">
            <a:spAutoFit/>
          </a:bodyPr>
          <a:lstStyle/>
          <a:p>
            <a:pPr algn="ctr"/>
            <a:r>
              <a:rPr lang="it-IT" u="sng" dirty="0" smtClean="0">
                <a:solidFill>
                  <a:srgbClr val="FF0000"/>
                </a:solidFill>
                <a:effectLst>
                  <a:outerShdw blurRad="38100" dist="38100" dir="2700000" algn="tl">
                    <a:srgbClr val="000000">
                      <a:alpha val="43137"/>
                    </a:srgbClr>
                  </a:outerShdw>
                </a:effectLst>
              </a:rPr>
              <a:t>Interventi riguardanti il settore </a:t>
            </a:r>
            <a:r>
              <a:rPr lang="it-IT" b="1" u="sng" dirty="0">
                <a:solidFill>
                  <a:srgbClr val="FF0000"/>
                </a:solidFill>
                <a:effectLst>
                  <a:outerShdw blurRad="38100" dist="38100" dir="2700000" algn="tl">
                    <a:srgbClr val="000000">
                      <a:alpha val="43137"/>
                    </a:srgbClr>
                  </a:outerShdw>
                </a:effectLst>
              </a:rPr>
              <a:t>forestale</a:t>
            </a:r>
            <a:r>
              <a:rPr lang="it-IT" u="sng" dirty="0">
                <a:solidFill>
                  <a:srgbClr val="FF0000"/>
                </a:solidFill>
                <a:effectLst>
                  <a:outerShdw blurRad="38100" dist="38100" dir="2700000" algn="tl">
                    <a:srgbClr val="000000">
                      <a:alpha val="43137"/>
                    </a:srgbClr>
                  </a:outerShdw>
                </a:effectLst>
              </a:rPr>
              <a:t> o prodotti </a:t>
            </a:r>
            <a:r>
              <a:rPr lang="it-IT" b="1" u="sng" dirty="0">
                <a:solidFill>
                  <a:srgbClr val="FF0000"/>
                </a:solidFill>
                <a:effectLst>
                  <a:outerShdw blurRad="38100" dist="38100" dir="2700000" algn="tl">
                    <a:srgbClr val="000000">
                      <a:alpha val="43137"/>
                    </a:srgbClr>
                  </a:outerShdw>
                </a:effectLst>
              </a:rPr>
              <a:t>non </a:t>
            </a:r>
            <a:r>
              <a:rPr lang="it-IT" u="sng" dirty="0">
                <a:solidFill>
                  <a:srgbClr val="FF0000"/>
                </a:solidFill>
                <a:effectLst>
                  <a:outerShdw blurRad="38100" dist="38100" dir="2700000" algn="tl">
                    <a:srgbClr val="000000">
                      <a:alpha val="43137"/>
                    </a:srgbClr>
                  </a:outerShdw>
                </a:effectLst>
              </a:rPr>
              <a:t>rientranti nell’Allegato 1 del </a:t>
            </a:r>
            <a:r>
              <a:rPr lang="it-IT" u="sng" dirty="0" smtClean="0">
                <a:solidFill>
                  <a:srgbClr val="FF0000"/>
                </a:solidFill>
                <a:effectLst>
                  <a:outerShdw blurRad="38100" dist="38100" dir="2700000" algn="tl">
                    <a:srgbClr val="000000">
                      <a:alpha val="43137"/>
                    </a:srgbClr>
                  </a:outerShdw>
                </a:effectLst>
              </a:rPr>
              <a:t>Trattato </a:t>
            </a:r>
            <a:r>
              <a:rPr lang="it-IT" u="sng" dirty="0">
                <a:solidFill>
                  <a:srgbClr val="FF0000"/>
                </a:solidFill>
                <a:effectLst>
                  <a:outerShdw blurRad="38100" dist="38100" dir="2700000" algn="tl">
                    <a:srgbClr val="000000">
                      <a:alpha val="43137"/>
                    </a:srgbClr>
                  </a:outerShdw>
                </a:effectLst>
              </a:rPr>
              <a:t>(pane pasta birra energie rinnovabili)</a:t>
            </a:r>
          </a:p>
        </p:txBody>
      </p:sp>
      <p:sp>
        <p:nvSpPr>
          <p:cNvPr id="4" name="CasellaDiTesto 3"/>
          <p:cNvSpPr txBox="1"/>
          <p:nvPr/>
        </p:nvSpPr>
        <p:spPr>
          <a:xfrm>
            <a:off x="2483768" y="44624"/>
            <a:ext cx="4176464" cy="461665"/>
          </a:xfrm>
          <a:prstGeom prst="rect">
            <a:avLst/>
          </a:prstGeom>
          <a:solidFill>
            <a:schemeClr val="tx2">
              <a:lumMod val="40000"/>
              <a:lumOff val="60000"/>
            </a:schemeClr>
          </a:solidFill>
        </p:spPr>
        <p:txBody>
          <a:bodyPr wrap="square" rtlCol="0">
            <a:spAutoFit/>
          </a:bodyPr>
          <a:lstStyle/>
          <a:p>
            <a:r>
              <a:rPr lang="it-IT" sz="2400" b="1" dirty="0" smtClean="0"/>
              <a:t>Intensità aiuto e massimali</a:t>
            </a:r>
            <a:endParaRPr lang="it-IT" sz="2400" b="1" dirty="0"/>
          </a:p>
        </p:txBody>
      </p:sp>
      <p:sp>
        <p:nvSpPr>
          <p:cNvPr id="5" name="CasellaDiTesto 4"/>
          <p:cNvSpPr txBox="1"/>
          <p:nvPr/>
        </p:nvSpPr>
        <p:spPr>
          <a:xfrm>
            <a:off x="2771800" y="1619508"/>
            <a:ext cx="3600400" cy="369332"/>
          </a:xfrm>
          <a:prstGeom prst="rect">
            <a:avLst/>
          </a:prstGeom>
          <a:solidFill>
            <a:schemeClr val="accent4">
              <a:lumMod val="40000"/>
              <a:lumOff val="60000"/>
            </a:schemeClr>
          </a:solidFill>
        </p:spPr>
        <p:txBody>
          <a:bodyPr wrap="square" rtlCol="0">
            <a:spAutoFit/>
          </a:bodyPr>
          <a:lstStyle/>
          <a:p>
            <a:r>
              <a:rPr lang="it-IT" b="1" dirty="0" smtClean="0"/>
              <a:t>A. </a:t>
            </a:r>
            <a:r>
              <a:rPr lang="it-IT" dirty="0" smtClean="0"/>
              <a:t>REGIME DI AIUTO di STATO</a:t>
            </a:r>
            <a:endParaRPr lang="it-IT" dirty="0"/>
          </a:p>
        </p:txBody>
      </p:sp>
      <p:graphicFrame>
        <p:nvGraphicFramePr>
          <p:cNvPr id="6" name="Tabella 5"/>
          <p:cNvGraphicFramePr>
            <a:graphicFrameLocks noGrp="1"/>
          </p:cNvGraphicFramePr>
          <p:nvPr>
            <p:extLst>
              <p:ext uri="{D42A27DB-BD31-4B8C-83A1-F6EECF244321}">
                <p14:modId xmlns:p14="http://schemas.microsoft.com/office/powerpoint/2010/main" val="3530673870"/>
              </p:ext>
            </p:extLst>
          </p:nvPr>
        </p:nvGraphicFramePr>
        <p:xfrm>
          <a:off x="371475" y="2060848"/>
          <a:ext cx="8304981" cy="2199640"/>
        </p:xfrm>
        <a:graphic>
          <a:graphicData uri="http://schemas.openxmlformats.org/drawingml/2006/table">
            <a:tbl>
              <a:tblPr firstRow="1" bandRow="1">
                <a:tableStyleId>{2D5ABB26-0587-4C30-8999-92F81FD0307C}</a:tableStyleId>
              </a:tblPr>
              <a:tblGrid>
                <a:gridCol w="2184301"/>
                <a:gridCol w="3064703"/>
                <a:gridCol w="3055977"/>
              </a:tblGrid>
              <a:tr h="370840">
                <a:tc>
                  <a:txBody>
                    <a:bodyPr/>
                    <a:lstStyle/>
                    <a:p>
                      <a:r>
                        <a:rPr lang="it-IT" b="1" dirty="0" smtClean="0">
                          <a:ln>
                            <a:noFill/>
                          </a:ln>
                        </a:rPr>
                        <a:t>Tipologie</a:t>
                      </a:r>
                      <a:r>
                        <a:rPr lang="it-IT" b="1" baseline="0" dirty="0" smtClean="0">
                          <a:ln>
                            <a:noFill/>
                          </a:ln>
                        </a:rPr>
                        <a:t> spesa</a:t>
                      </a:r>
                      <a:endParaRPr lang="it-IT" b="1" dirty="0">
                        <a:ln>
                          <a:noFill/>
                        </a:l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r>
                        <a:rPr lang="it-IT" b="1" dirty="0" smtClean="0">
                          <a:ln>
                            <a:noFill/>
                          </a:ln>
                        </a:rPr>
                        <a:t>Settore forestale</a:t>
                      </a:r>
                      <a:endParaRPr lang="it-IT" b="1" dirty="0">
                        <a:ln>
                          <a:noFill/>
                        </a:l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r>
                        <a:rPr lang="it-IT" b="1" dirty="0" smtClean="0">
                          <a:ln>
                            <a:noFill/>
                          </a:ln>
                        </a:rPr>
                        <a:t>Prodotti fuori Allegato I</a:t>
                      </a:r>
                      <a:endParaRPr lang="it-IT" b="1" dirty="0">
                        <a:ln>
                          <a:noFill/>
                        </a:l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1800" dirty="0" smtClean="0">
                          <a:ln>
                            <a:noFill/>
                          </a:ln>
                        </a:rPr>
                        <a:t>Spese relative ai punti 2, 3, 4 dei costi diretti del bando</a:t>
                      </a:r>
                      <a:endParaRPr lang="it-IT" dirty="0">
                        <a:ln>
                          <a:noFill/>
                        </a:l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it-IT" dirty="0" smtClean="0">
                          <a:ln>
                            <a:noFill/>
                          </a:ln>
                        </a:rPr>
                        <a:t>100%</a:t>
                      </a:r>
                      <a:r>
                        <a:rPr lang="it-IT" baseline="0" dirty="0" smtClean="0">
                          <a:ln>
                            <a:noFill/>
                          </a:ln>
                        </a:rPr>
                        <a:t> se </a:t>
                      </a:r>
                      <a:r>
                        <a:rPr lang="it-IT" sz="1800" dirty="0" smtClean="0">
                          <a:ln>
                            <a:noFill/>
                          </a:ln>
                        </a:rPr>
                        <a:t>sostenute da un Ente di Ricerca</a:t>
                      </a:r>
                    </a:p>
                    <a:p>
                      <a:pPr marL="285750" indent="-285750">
                        <a:buFont typeface="Arial" panose="020B0604020202020204" pitchFamily="34" charset="0"/>
                        <a:buChar char="•"/>
                      </a:pPr>
                      <a:r>
                        <a:rPr lang="it-IT" sz="1800" dirty="0" smtClean="0">
                          <a:ln>
                            <a:noFill/>
                          </a:ln>
                          <a:solidFill>
                            <a:srgbClr val="FF0000"/>
                          </a:solidFill>
                        </a:rPr>
                        <a:t>40%</a:t>
                      </a:r>
                      <a:r>
                        <a:rPr lang="it-IT" sz="1800" dirty="0" smtClean="0">
                          <a:ln>
                            <a:noFill/>
                          </a:ln>
                        </a:rPr>
                        <a:t> se sostenute da altri soggetti</a:t>
                      </a:r>
                      <a:endParaRPr lang="it-IT" dirty="0">
                        <a:ln>
                          <a:noFill/>
                        </a:l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it-IT" dirty="0" smtClean="0">
                          <a:ln>
                            <a:noFill/>
                          </a:ln>
                        </a:rPr>
                        <a:t>20%</a:t>
                      </a:r>
                      <a:r>
                        <a:rPr lang="it-IT" baseline="0" dirty="0" smtClean="0">
                          <a:ln>
                            <a:noFill/>
                          </a:ln>
                        </a:rPr>
                        <a:t> se </a:t>
                      </a:r>
                      <a:r>
                        <a:rPr lang="it-IT" sz="1800" dirty="0" smtClean="0">
                          <a:ln>
                            <a:noFill/>
                          </a:ln>
                        </a:rPr>
                        <a:t>sostenute da micro</a:t>
                      </a:r>
                      <a:r>
                        <a:rPr lang="it-IT" sz="1800" baseline="0" dirty="0" smtClean="0">
                          <a:ln>
                            <a:noFill/>
                          </a:ln>
                        </a:rPr>
                        <a:t> e piccole imprese</a:t>
                      </a:r>
                      <a:endParaRPr lang="it-IT" sz="1800" dirty="0" smtClean="0">
                        <a:ln>
                          <a:noFill/>
                        </a:ln>
                      </a:endParaRPr>
                    </a:p>
                    <a:p>
                      <a:pPr marL="285750" indent="-285750">
                        <a:buFont typeface="Arial" panose="020B0604020202020204" pitchFamily="34" charset="0"/>
                        <a:buChar char="•"/>
                      </a:pPr>
                      <a:r>
                        <a:rPr lang="it-IT" sz="1800" dirty="0" smtClean="0">
                          <a:ln>
                            <a:noFill/>
                          </a:ln>
                        </a:rPr>
                        <a:t>10% se sostenute da medie imprese</a:t>
                      </a:r>
                      <a:endParaRPr lang="it-IT" dirty="0">
                        <a:ln>
                          <a:noFill/>
                        </a:l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r>
              <a:tr h="370840">
                <a:tc>
                  <a:txBody>
                    <a:bodyPr/>
                    <a:lstStyle/>
                    <a:p>
                      <a:r>
                        <a:rPr lang="it-IT" dirty="0" smtClean="0">
                          <a:ln>
                            <a:noFill/>
                          </a:ln>
                        </a:rPr>
                        <a:t>Tutte</a:t>
                      </a:r>
                      <a:r>
                        <a:rPr lang="it-IT" baseline="0" dirty="0" smtClean="0">
                          <a:ln>
                            <a:noFill/>
                          </a:ln>
                        </a:rPr>
                        <a:t> le altre tipologie di spesa</a:t>
                      </a:r>
                      <a:endParaRPr lang="it-IT" dirty="0">
                        <a:ln>
                          <a:noFill/>
                        </a:l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r>
                        <a:rPr lang="it-IT" dirty="0" smtClean="0">
                          <a:ln>
                            <a:noFill/>
                          </a:ln>
                        </a:rPr>
                        <a:t>100%</a:t>
                      </a:r>
                      <a:endParaRPr lang="it-IT" dirty="0">
                        <a:ln>
                          <a:noFill/>
                        </a:l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r>
                        <a:rPr lang="it-IT" dirty="0" smtClean="0">
                          <a:ln>
                            <a:noFill/>
                          </a:ln>
                        </a:rPr>
                        <a:t>50%</a:t>
                      </a:r>
                      <a:endParaRPr lang="it-IT" dirty="0">
                        <a:ln>
                          <a:noFill/>
                        </a:l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r>
            </a:tbl>
          </a:graphicData>
        </a:graphic>
      </p:graphicFrame>
      <p:sp>
        <p:nvSpPr>
          <p:cNvPr id="7" name="CasellaDiTesto 6"/>
          <p:cNvSpPr txBox="1"/>
          <p:nvPr/>
        </p:nvSpPr>
        <p:spPr>
          <a:xfrm>
            <a:off x="2591780" y="4653136"/>
            <a:ext cx="3960440" cy="369332"/>
          </a:xfrm>
          <a:prstGeom prst="rect">
            <a:avLst/>
          </a:prstGeom>
          <a:solidFill>
            <a:schemeClr val="accent4">
              <a:lumMod val="40000"/>
              <a:lumOff val="60000"/>
            </a:schemeClr>
          </a:solidFill>
        </p:spPr>
        <p:txBody>
          <a:bodyPr wrap="square" rtlCol="0">
            <a:spAutoFit/>
          </a:bodyPr>
          <a:lstStyle/>
          <a:p>
            <a:r>
              <a:rPr lang="it-IT" b="1" dirty="0"/>
              <a:t>B</a:t>
            </a:r>
            <a:r>
              <a:rPr lang="it-IT" b="1" dirty="0" smtClean="0"/>
              <a:t>. </a:t>
            </a:r>
            <a:r>
              <a:rPr lang="it-IT" dirty="0" smtClean="0"/>
              <a:t>REGIME DI AIUTO «De </a:t>
            </a:r>
            <a:r>
              <a:rPr lang="it-IT" dirty="0" err="1" smtClean="0"/>
              <a:t>minimis</a:t>
            </a:r>
            <a:r>
              <a:rPr lang="it-IT" dirty="0" smtClean="0"/>
              <a:t>»</a:t>
            </a:r>
            <a:endParaRPr lang="it-IT" dirty="0"/>
          </a:p>
        </p:txBody>
      </p:sp>
      <p:graphicFrame>
        <p:nvGraphicFramePr>
          <p:cNvPr id="8" name="Tabella 7"/>
          <p:cNvGraphicFramePr>
            <a:graphicFrameLocks noGrp="1"/>
          </p:cNvGraphicFramePr>
          <p:nvPr>
            <p:extLst>
              <p:ext uri="{D42A27DB-BD31-4B8C-83A1-F6EECF244321}">
                <p14:modId xmlns:p14="http://schemas.microsoft.com/office/powerpoint/2010/main" val="183814194"/>
              </p:ext>
            </p:extLst>
          </p:nvPr>
        </p:nvGraphicFramePr>
        <p:xfrm>
          <a:off x="1259632" y="5174794"/>
          <a:ext cx="6552728" cy="370840"/>
        </p:xfrm>
        <a:graphic>
          <a:graphicData uri="http://schemas.openxmlformats.org/drawingml/2006/table">
            <a:tbl>
              <a:tblPr firstRow="1" bandRow="1">
                <a:tableStyleId>{2D5ABB26-0587-4C30-8999-92F81FD0307C}</a:tableStyleId>
              </a:tblPr>
              <a:tblGrid>
                <a:gridCol w="6552728"/>
              </a:tblGrid>
              <a:tr h="370840">
                <a:tc>
                  <a:txBody>
                    <a:bodyPr/>
                    <a:lstStyle/>
                    <a:p>
                      <a:r>
                        <a:rPr lang="it-IT" b="0" dirty="0" smtClean="0">
                          <a:ln>
                            <a:noFill/>
                          </a:ln>
                        </a:rPr>
                        <a:t>€</a:t>
                      </a:r>
                      <a:r>
                        <a:rPr lang="it-IT" b="0" baseline="0" dirty="0" smtClean="0">
                          <a:ln>
                            <a:noFill/>
                          </a:ln>
                        </a:rPr>
                        <a:t> 200.000 massimo cumulati nell’ultimo triennio per singolo partner</a:t>
                      </a:r>
                      <a:endParaRPr lang="it-IT" b="0" dirty="0">
                        <a:ln>
                          <a:noFill/>
                        </a:l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r>
            </a:tbl>
          </a:graphicData>
        </a:graphic>
      </p:graphicFrame>
      <p:sp>
        <p:nvSpPr>
          <p:cNvPr id="9" name="Avanti o successivo 8">
            <a:hlinkClick r:id="rId2" action="ppaction://hlinksldjump" highlightClick="1"/>
          </p:cNvPr>
          <p:cNvSpPr/>
          <p:nvPr/>
        </p:nvSpPr>
        <p:spPr>
          <a:xfrm>
            <a:off x="2123728" y="3758600"/>
            <a:ext cx="360040" cy="216024"/>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9838445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2" descr="C:\Users\paola_staffolani\Desktop\qiBXb5M5T.png"/>
          <p:cNvPicPr>
            <a:picLocks noChangeAspect="1" noChangeArrowheads="1"/>
          </p:cNvPicPr>
          <p:nvPr/>
        </p:nvPicPr>
        <p:blipFill>
          <a:blip r:embed="rId2" cstate="print"/>
          <a:srcRect/>
          <a:stretch>
            <a:fillRect/>
          </a:stretch>
        </p:blipFill>
        <p:spPr bwMode="auto">
          <a:xfrm>
            <a:off x="251520" y="1385267"/>
            <a:ext cx="1285875" cy="963613"/>
          </a:xfrm>
          <a:prstGeom prst="rect">
            <a:avLst/>
          </a:prstGeom>
          <a:noFill/>
          <a:ln w="9525">
            <a:noFill/>
            <a:miter lim="800000"/>
            <a:headEnd/>
            <a:tailEnd/>
          </a:ln>
        </p:spPr>
      </p:pic>
      <p:sp>
        <p:nvSpPr>
          <p:cNvPr id="5" name="CasellaDiTesto 4"/>
          <p:cNvSpPr txBox="1"/>
          <p:nvPr/>
        </p:nvSpPr>
        <p:spPr>
          <a:xfrm>
            <a:off x="1835697" y="1425550"/>
            <a:ext cx="6896892" cy="923330"/>
          </a:xfrm>
          <a:prstGeom prst="rect">
            <a:avLst/>
          </a:prstGeom>
          <a:noFill/>
        </p:spPr>
        <p:txBody>
          <a:bodyPr wrap="square" rtlCol="0">
            <a:spAutoFit/>
          </a:bodyPr>
          <a:lstStyle/>
          <a:p>
            <a:r>
              <a:rPr lang="it-IT" dirty="0" smtClean="0"/>
              <a:t>Rinsaldare i nessi tra agricoltura, silvicoltura, produzione alimentare e ricerca e innovazione, sostenendo la gestione dei Gruppi Operativi (GO) del Partenariato Europeo dell’Innovazione</a:t>
            </a:r>
            <a:endParaRPr lang="it-IT" dirty="0"/>
          </a:p>
        </p:txBody>
      </p:sp>
      <p:sp>
        <p:nvSpPr>
          <p:cNvPr id="6" name="Rettangolo 5"/>
          <p:cNvSpPr/>
          <p:nvPr/>
        </p:nvSpPr>
        <p:spPr>
          <a:xfrm>
            <a:off x="251521" y="2708920"/>
            <a:ext cx="8575872" cy="2677656"/>
          </a:xfrm>
          <a:prstGeom prst="rect">
            <a:avLst/>
          </a:prstGeom>
        </p:spPr>
        <p:txBody>
          <a:bodyPr wrap="square">
            <a:spAutoFit/>
          </a:bodyPr>
          <a:lstStyle/>
          <a:p>
            <a:pPr lvl="0"/>
            <a:r>
              <a:rPr lang="it-IT" sz="3200" b="1" dirty="0" smtClean="0">
                <a:solidFill>
                  <a:srgbClr val="FF0000"/>
                </a:solidFill>
                <a:effectLst>
                  <a:outerShdw blurRad="38100" dist="38100" dir="2700000" algn="tl">
                    <a:srgbClr val="000000">
                      <a:alpha val="43137"/>
                    </a:srgbClr>
                  </a:outerShdw>
                </a:effectLst>
              </a:rPr>
              <a:t>Attività/azioni</a:t>
            </a:r>
          </a:p>
          <a:p>
            <a:pPr marL="285750" lvl="0" indent="-285750">
              <a:lnSpc>
                <a:spcPct val="150000"/>
              </a:lnSpc>
              <a:buFont typeface="Wingdings" panose="05000000000000000000" pitchFamily="2" charset="2"/>
              <a:buChar char="Ø"/>
            </a:pPr>
            <a:r>
              <a:rPr lang="it-IT" sz="1600" b="1" dirty="0" smtClean="0"/>
              <a:t>sviluppo </a:t>
            </a:r>
            <a:r>
              <a:rPr lang="it-IT" sz="1600" b="1" dirty="0"/>
              <a:t>sperimentale di nuovi prodotti, processi, pratiche, tecnologie</a:t>
            </a:r>
          </a:p>
          <a:p>
            <a:pPr marL="285750" lvl="0" indent="-285750">
              <a:buFont typeface="Wingdings" panose="05000000000000000000" pitchFamily="2" charset="2"/>
              <a:buChar char="Ø"/>
            </a:pPr>
            <a:r>
              <a:rPr lang="it-IT" sz="1600" b="1" dirty="0"/>
              <a:t>applicazione di tecnologie, tecniche, pratiche in situazioni nuove e loro eventuale adattamento, in particolare: test volti a validare un processo/tecnologia/pratica, collaudi di prodotti, processi, pratiche, tecnologie;</a:t>
            </a:r>
          </a:p>
          <a:p>
            <a:pPr marL="285750" lvl="0" indent="-285750">
              <a:buFont typeface="Wingdings" panose="05000000000000000000" pitchFamily="2" charset="2"/>
              <a:buChar char="Ø"/>
            </a:pPr>
            <a:r>
              <a:rPr lang="it-IT" sz="1600" b="1" dirty="0"/>
              <a:t>attività dimostrative ossia sessioni pratiche che rappresentano la parte finale del processo di controllo/test e validazione di una tecnologia, processo, ecc. che vanno ad illustrare; </a:t>
            </a:r>
          </a:p>
          <a:p>
            <a:pPr marL="285750" indent="-285750">
              <a:buFont typeface="Wingdings" panose="05000000000000000000" pitchFamily="2" charset="2"/>
              <a:buChar char="Ø"/>
            </a:pPr>
            <a:r>
              <a:rPr lang="it-IT" sz="1600" b="1" dirty="0"/>
              <a:t>divulgazione dei risultati</a:t>
            </a:r>
          </a:p>
        </p:txBody>
      </p:sp>
      <p:sp>
        <p:nvSpPr>
          <p:cNvPr id="7" name="CasellaDiTesto 6"/>
          <p:cNvSpPr txBox="1"/>
          <p:nvPr/>
        </p:nvSpPr>
        <p:spPr>
          <a:xfrm>
            <a:off x="3779912" y="591071"/>
            <a:ext cx="1440160" cy="461665"/>
          </a:xfrm>
          <a:prstGeom prst="rect">
            <a:avLst/>
          </a:prstGeom>
          <a:solidFill>
            <a:schemeClr val="tx2">
              <a:lumMod val="40000"/>
              <a:lumOff val="60000"/>
            </a:schemeClr>
          </a:solidFill>
        </p:spPr>
        <p:txBody>
          <a:bodyPr wrap="square" rtlCol="0">
            <a:spAutoFit/>
          </a:bodyPr>
          <a:lstStyle/>
          <a:p>
            <a:r>
              <a:rPr lang="it-IT" sz="2400" b="1" dirty="0" smtClean="0"/>
              <a:t>Obiettivi</a:t>
            </a:r>
            <a:endParaRPr lang="it-IT" sz="2400" b="1" dirty="0"/>
          </a:p>
        </p:txBody>
      </p:sp>
      <p:sp>
        <p:nvSpPr>
          <p:cNvPr id="2" name="Fumetto 1 1"/>
          <p:cNvSpPr/>
          <p:nvPr/>
        </p:nvSpPr>
        <p:spPr>
          <a:xfrm>
            <a:off x="4932040" y="2752557"/>
            <a:ext cx="3096344" cy="1296144"/>
          </a:xfrm>
          <a:prstGeom prst="wedge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it-IT" sz="1400" dirty="0" smtClean="0"/>
              <a:t>E’ ammissibile </a:t>
            </a:r>
            <a:r>
              <a:rPr lang="it-IT" sz="1400" dirty="0"/>
              <a:t>la validazione nel contesto </a:t>
            </a:r>
            <a:r>
              <a:rPr lang="it-IT" sz="1400" dirty="0" smtClean="0"/>
              <a:t>regionale/aziendale/comparto di tecniche </a:t>
            </a:r>
            <a:r>
              <a:rPr lang="it-IT" sz="1400" dirty="0"/>
              <a:t>già utilizzate fuori regione, ma non ancora utilizzate nel nostro contesto.</a:t>
            </a:r>
            <a:r>
              <a:rPr lang="it-IT" sz="1400" dirty="0" smtClean="0"/>
              <a:t> </a:t>
            </a:r>
            <a:endParaRPr lang="it-IT" sz="1400" dirty="0"/>
          </a:p>
        </p:txBody>
      </p:sp>
    </p:spTree>
    <p:extLst>
      <p:ext uri="{BB962C8B-B14F-4D97-AF65-F5344CB8AC3E}">
        <p14:creationId xmlns:p14="http://schemas.microsoft.com/office/powerpoint/2010/main" val="31828437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la 3"/>
          <p:cNvGraphicFramePr>
            <a:graphicFrameLocks noGrp="1"/>
          </p:cNvGraphicFramePr>
          <p:nvPr>
            <p:extLst>
              <p:ext uri="{D42A27DB-BD31-4B8C-83A1-F6EECF244321}">
                <p14:modId xmlns:p14="http://schemas.microsoft.com/office/powerpoint/2010/main" val="1078758632"/>
              </p:ext>
            </p:extLst>
          </p:nvPr>
        </p:nvGraphicFramePr>
        <p:xfrm>
          <a:off x="214282" y="1505566"/>
          <a:ext cx="8750206" cy="4155682"/>
        </p:xfrm>
        <a:graphic>
          <a:graphicData uri="http://schemas.openxmlformats.org/drawingml/2006/table">
            <a:tbl>
              <a:tblPr firstRow="1" firstCol="1" bandRow="1">
                <a:tableStyleId>{5C22544A-7EE6-4342-B048-85BDC9FD1C3A}</a:tableStyleId>
              </a:tblPr>
              <a:tblGrid>
                <a:gridCol w="7661680"/>
                <a:gridCol w="1088526"/>
              </a:tblGrid>
              <a:tr h="423410">
                <a:tc>
                  <a:txBody>
                    <a:bodyPr/>
                    <a:lstStyle/>
                    <a:p>
                      <a:pPr algn="ctr">
                        <a:lnSpc>
                          <a:spcPct val="106000"/>
                        </a:lnSpc>
                        <a:spcAft>
                          <a:spcPts val="800"/>
                        </a:spcAft>
                      </a:pPr>
                      <a:r>
                        <a:rPr lang="it-IT" sz="1200" dirty="0">
                          <a:effectLst/>
                        </a:rPr>
                        <a:t>CRITERI DI SELEZIONE E PESI</a:t>
                      </a:r>
                      <a:endParaRPr lang="it-IT" sz="1200" dirty="0">
                        <a:effectLst/>
                        <a:latin typeface="Calibri"/>
                        <a:ea typeface="Calibri"/>
                        <a:cs typeface="Times New Roman"/>
                      </a:endParaRPr>
                    </a:p>
                  </a:txBody>
                  <a:tcPr marL="44450" marR="44450" marT="0" marB="0" anchor="ctr"/>
                </a:tc>
                <a:tc>
                  <a:txBody>
                    <a:bodyPr/>
                    <a:lstStyle/>
                    <a:p>
                      <a:pPr algn="ctr">
                        <a:lnSpc>
                          <a:spcPct val="106000"/>
                        </a:lnSpc>
                        <a:spcAft>
                          <a:spcPts val="800"/>
                        </a:spcAft>
                      </a:pPr>
                      <a:r>
                        <a:rPr lang="it-IT" sz="1200" dirty="0">
                          <a:effectLst/>
                        </a:rPr>
                        <a:t>PESO %</a:t>
                      </a:r>
                      <a:endParaRPr lang="it-IT" sz="1200" dirty="0">
                        <a:effectLst/>
                        <a:latin typeface="Calibri"/>
                        <a:ea typeface="Calibri"/>
                        <a:cs typeface="Times New Roman"/>
                      </a:endParaRPr>
                    </a:p>
                  </a:txBody>
                  <a:tcPr marL="44450" marR="44450" marT="0" marB="0" anchor="ctr"/>
                </a:tc>
              </a:tr>
              <a:tr h="338479">
                <a:tc>
                  <a:txBody>
                    <a:bodyPr/>
                    <a:lstStyle/>
                    <a:p>
                      <a:pPr marL="0" lvl="0" indent="0" algn="just" fontAlgn="base" hangingPunct="0">
                        <a:lnSpc>
                          <a:spcPct val="107000"/>
                        </a:lnSpc>
                        <a:spcBef>
                          <a:spcPts val="600"/>
                        </a:spcBef>
                        <a:spcAft>
                          <a:spcPts val="300"/>
                        </a:spcAft>
                        <a:buFont typeface="+mj-lt"/>
                        <a:buNone/>
                        <a:tabLst>
                          <a:tab pos="228600" algn="l"/>
                        </a:tabLst>
                      </a:pPr>
                      <a:r>
                        <a:rPr lang="it-IT" sz="1400" dirty="0" smtClean="0">
                          <a:effectLst/>
                        </a:rPr>
                        <a:t>A - Rispondenza </a:t>
                      </a:r>
                      <a:r>
                        <a:rPr lang="it-IT" sz="1400" dirty="0">
                          <a:effectLst/>
                        </a:rPr>
                        <a:t>del progetto agli obiettivi individuati dal PSR</a:t>
                      </a:r>
                      <a:endParaRPr lang="it-IT" sz="1400" dirty="0">
                        <a:effectLst/>
                        <a:latin typeface="Calibri"/>
                        <a:ea typeface="Calibri"/>
                        <a:cs typeface="Times New Roman"/>
                      </a:endParaRPr>
                    </a:p>
                  </a:txBody>
                  <a:tcPr marL="44450" marR="44450" marT="0" marB="0" anchor="ctr"/>
                </a:tc>
                <a:tc>
                  <a:txBody>
                    <a:bodyPr/>
                    <a:lstStyle/>
                    <a:p>
                      <a:pPr algn="ctr">
                        <a:lnSpc>
                          <a:spcPct val="106000"/>
                        </a:lnSpc>
                        <a:spcBef>
                          <a:spcPts val="600"/>
                        </a:spcBef>
                        <a:spcAft>
                          <a:spcPts val="300"/>
                        </a:spcAft>
                      </a:pPr>
                      <a:r>
                        <a:rPr lang="it-IT" sz="1800" dirty="0" smtClean="0">
                          <a:effectLst/>
                        </a:rPr>
                        <a:t>15%</a:t>
                      </a:r>
                      <a:endParaRPr lang="it-IT" sz="1800" dirty="0">
                        <a:effectLst/>
                        <a:latin typeface="Calibri"/>
                        <a:ea typeface="Calibri"/>
                        <a:cs typeface="Times New Roman"/>
                      </a:endParaRPr>
                    </a:p>
                  </a:txBody>
                  <a:tcPr marL="44450" marR="44450" marT="0" marB="0" anchor="ctr"/>
                </a:tc>
              </a:tr>
              <a:tr h="473284">
                <a:tc>
                  <a:txBody>
                    <a:bodyPr/>
                    <a:lstStyle/>
                    <a:p>
                      <a:pPr marL="0" lvl="0" indent="0" algn="just" fontAlgn="base" hangingPunct="0">
                        <a:lnSpc>
                          <a:spcPct val="107000"/>
                        </a:lnSpc>
                        <a:spcBef>
                          <a:spcPts val="600"/>
                        </a:spcBef>
                        <a:spcAft>
                          <a:spcPts val="300"/>
                        </a:spcAft>
                        <a:buFont typeface="+mj-lt"/>
                        <a:buNone/>
                        <a:tabLst>
                          <a:tab pos="228600" algn="l"/>
                        </a:tabLst>
                      </a:pPr>
                      <a:r>
                        <a:rPr lang="it-IT" sz="1400" dirty="0" smtClean="0">
                          <a:effectLst/>
                        </a:rPr>
                        <a:t>B - Grado </a:t>
                      </a:r>
                      <a:r>
                        <a:rPr lang="it-IT" sz="1400" dirty="0">
                          <a:effectLst/>
                        </a:rPr>
                        <a:t>di completezza e corrispondenza della composizione del GO in funzione delle attività da realizzare</a:t>
                      </a:r>
                      <a:endParaRPr lang="it-IT" sz="1400" dirty="0">
                        <a:effectLst/>
                        <a:latin typeface="Calibri"/>
                        <a:ea typeface="Calibri"/>
                        <a:cs typeface="Times New Roman"/>
                      </a:endParaRPr>
                    </a:p>
                  </a:txBody>
                  <a:tcPr marL="44450" marR="44450" marT="0" marB="0" anchor="ctr"/>
                </a:tc>
                <a:tc>
                  <a:txBody>
                    <a:bodyPr/>
                    <a:lstStyle/>
                    <a:p>
                      <a:pPr algn="ctr">
                        <a:lnSpc>
                          <a:spcPct val="106000"/>
                        </a:lnSpc>
                        <a:spcBef>
                          <a:spcPts val="600"/>
                        </a:spcBef>
                        <a:spcAft>
                          <a:spcPts val="300"/>
                        </a:spcAft>
                      </a:pPr>
                      <a:r>
                        <a:rPr lang="it-IT" sz="1800" dirty="0" smtClean="0">
                          <a:effectLst/>
                        </a:rPr>
                        <a:t>15%</a:t>
                      </a:r>
                      <a:endParaRPr lang="it-IT" sz="1800" dirty="0">
                        <a:effectLst/>
                        <a:latin typeface="Calibri"/>
                        <a:ea typeface="Calibri"/>
                        <a:cs typeface="Times New Roman"/>
                      </a:endParaRPr>
                    </a:p>
                  </a:txBody>
                  <a:tcPr marL="44450" marR="44450" marT="0" marB="0" anchor="ctr"/>
                </a:tc>
              </a:tr>
              <a:tr h="423410">
                <a:tc>
                  <a:txBody>
                    <a:bodyPr/>
                    <a:lstStyle/>
                    <a:p>
                      <a:pPr marL="0" lvl="0" indent="0" algn="just" fontAlgn="base" hangingPunct="0">
                        <a:lnSpc>
                          <a:spcPct val="107000"/>
                        </a:lnSpc>
                        <a:spcBef>
                          <a:spcPts val="600"/>
                        </a:spcBef>
                        <a:spcAft>
                          <a:spcPts val="300"/>
                        </a:spcAft>
                        <a:buFont typeface="+mj-lt"/>
                        <a:buNone/>
                        <a:tabLst>
                          <a:tab pos="228600" algn="l"/>
                        </a:tabLst>
                      </a:pPr>
                      <a:r>
                        <a:rPr lang="it-IT" sz="1400" dirty="0" smtClean="0">
                          <a:effectLst/>
                        </a:rPr>
                        <a:t>C - Capacità </a:t>
                      </a:r>
                      <a:r>
                        <a:rPr lang="it-IT" sz="1400" dirty="0">
                          <a:effectLst/>
                        </a:rPr>
                        <a:t>organizzativa e gestionale del G.O.</a:t>
                      </a:r>
                      <a:endParaRPr lang="it-IT" sz="1400" dirty="0">
                        <a:effectLst/>
                        <a:latin typeface="Calibri"/>
                        <a:ea typeface="Calibri"/>
                        <a:cs typeface="Times New Roman"/>
                      </a:endParaRPr>
                    </a:p>
                  </a:txBody>
                  <a:tcPr marL="44450" marR="44450" marT="0" marB="0" anchor="ctr"/>
                </a:tc>
                <a:tc>
                  <a:txBody>
                    <a:bodyPr/>
                    <a:lstStyle/>
                    <a:p>
                      <a:pPr algn="ctr">
                        <a:lnSpc>
                          <a:spcPct val="106000"/>
                        </a:lnSpc>
                        <a:spcBef>
                          <a:spcPts val="600"/>
                        </a:spcBef>
                        <a:spcAft>
                          <a:spcPts val="300"/>
                        </a:spcAft>
                      </a:pPr>
                      <a:r>
                        <a:rPr lang="it-IT" sz="1800" dirty="0">
                          <a:effectLst/>
                        </a:rPr>
                        <a:t>5%</a:t>
                      </a:r>
                      <a:endParaRPr lang="it-IT" sz="1800" dirty="0">
                        <a:effectLst/>
                        <a:latin typeface="Calibri"/>
                        <a:ea typeface="Calibri"/>
                        <a:cs typeface="Times New Roman"/>
                      </a:endParaRPr>
                    </a:p>
                  </a:txBody>
                  <a:tcPr marL="44450" marR="44450" marT="0" marB="0" anchor="ctr"/>
                </a:tc>
              </a:tr>
              <a:tr h="423410">
                <a:tc>
                  <a:txBody>
                    <a:bodyPr/>
                    <a:lstStyle/>
                    <a:p>
                      <a:pPr marL="0" lvl="0" indent="0" algn="just" fontAlgn="base" hangingPunct="0">
                        <a:lnSpc>
                          <a:spcPct val="107000"/>
                        </a:lnSpc>
                        <a:spcBef>
                          <a:spcPts val="600"/>
                        </a:spcBef>
                        <a:spcAft>
                          <a:spcPts val="300"/>
                        </a:spcAft>
                        <a:buFont typeface="+mj-lt"/>
                        <a:buNone/>
                        <a:tabLst>
                          <a:tab pos="228600" algn="l"/>
                        </a:tabLst>
                      </a:pPr>
                      <a:r>
                        <a:rPr lang="it-IT" sz="1400" dirty="0" smtClean="0">
                          <a:effectLst/>
                        </a:rPr>
                        <a:t>D</a:t>
                      </a:r>
                      <a:r>
                        <a:rPr lang="it-IT" sz="1400" baseline="0" dirty="0" smtClean="0">
                          <a:effectLst/>
                        </a:rPr>
                        <a:t> - </a:t>
                      </a:r>
                      <a:r>
                        <a:rPr lang="it-IT" sz="1400" dirty="0" smtClean="0">
                          <a:effectLst/>
                        </a:rPr>
                        <a:t>Grado </a:t>
                      </a:r>
                      <a:r>
                        <a:rPr lang="it-IT" sz="1400" dirty="0">
                          <a:effectLst/>
                        </a:rPr>
                        <a:t>di innovazione tecnico-scientifica della proposta</a:t>
                      </a:r>
                      <a:endParaRPr lang="it-IT" sz="1400" dirty="0">
                        <a:effectLst/>
                        <a:latin typeface="Calibri"/>
                        <a:ea typeface="Calibri"/>
                        <a:cs typeface="Times New Roman"/>
                      </a:endParaRPr>
                    </a:p>
                  </a:txBody>
                  <a:tcPr marL="44450" marR="44450" marT="0" marB="0" anchor="ctr"/>
                </a:tc>
                <a:tc>
                  <a:txBody>
                    <a:bodyPr/>
                    <a:lstStyle/>
                    <a:p>
                      <a:pPr algn="ctr">
                        <a:lnSpc>
                          <a:spcPct val="106000"/>
                        </a:lnSpc>
                        <a:spcBef>
                          <a:spcPts val="600"/>
                        </a:spcBef>
                        <a:spcAft>
                          <a:spcPts val="300"/>
                        </a:spcAft>
                      </a:pPr>
                      <a:r>
                        <a:rPr lang="it-IT" sz="1800" dirty="0">
                          <a:effectLst/>
                        </a:rPr>
                        <a:t>2</a:t>
                      </a:r>
                      <a:r>
                        <a:rPr lang="it-IT" sz="1800" dirty="0" smtClean="0">
                          <a:effectLst/>
                        </a:rPr>
                        <a:t>5</a:t>
                      </a:r>
                      <a:r>
                        <a:rPr lang="it-IT" sz="1800" dirty="0">
                          <a:effectLst/>
                        </a:rPr>
                        <a:t>%</a:t>
                      </a:r>
                      <a:endParaRPr lang="it-IT" sz="1800" dirty="0">
                        <a:effectLst/>
                        <a:latin typeface="Calibri"/>
                        <a:ea typeface="Calibri"/>
                        <a:cs typeface="Times New Roman"/>
                      </a:endParaRPr>
                    </a:p>
                  </a:txBody>
                  <a:tcPr marL="44450" marR="44450" marT="0" marB="0" anchor="ctr"/>
                </a:tc>
              </a:tr>
              <a:tr h="473284">
                <a:tc>
                  <a:txBody>
                    <a:bodyPr/>
                    <a:lstStyle/>
                    <a:p>
                      <a:pPr marL="0" lvl="0" indent="0" algn="just" fontAlgn="base" hangingPunct="0">
                        <a:lnSpc>
                          <a:spcPct val="107000"/>
                        </a:lnSpc>
                        <a:spcBef>
                          <a:spcPts val="600"/>
                        </a:spcBef>
                        <a:spcAft>
                          <a:spcPts val="300"/>
                        </a:spcAft>
                        <a:buFont typeface="+mj-lt"/>
                        <a:buNone/>
                        <a:tabLst>
                          <a:tab pos="228600" algn="l"/>
                        </a:tabLst>
                      </a:pPr>
                      <a:r>
                        <a:rPr lang="it-IT" sz="1400" dirty="0" smtClean="0">
                          <a:effectLst/>
                        </a:rPr>
                        <a:t>E - Connessione </a:t>
                      </a:r>
                      <a:r>
                        <a:rPr lang="it-IT" sz="1400" dirty="0">
                          <a:effectLst/>
                        </a:rPr>
                        <a:t>del progetto ad un progetto di filiera, ad un accordo agroambientale o ad una strategia di sviluppo locale di un PIL</a:t>
                      </a:r>
                      <a:endParaRPr lang="it-IT" sz="1400" dirty="0">
                        <a:effectLst/>
                        <a:latin typeface="Calibri"/>
                        <a:ea typeface="Calibri"/>
                        <a:cs typeface="Times New Roman"/>
                      </a:endParaRPr>
                    </a:p>
                  </a:txBody>
                  <a:tcPr marL="44450" marR="44450" marT="0" marB="0" anchor="ctr"/>
                </a:tc>
                <a:tc>
                  <a:txBody>
                    <a:bodyPr/>
                    <a:lstStyle/>
                    <a:p>
                      <a:pPr algn="ctr">
                        <a:lnSpc>
                          <a:spcPct val="106000"/>
                        </a:lnSpc>
                        <a:spcBef>
                          <a:spcPts val="600"/>
                        </a:spcBef>
                        <a:spcAft>
                          <a:spcPts val="300"/>
                        </a:spcAft>
                      </a:pPr>
                      <a:r>
                        <a:rPr lang="it-IT" sz="1800" dirty="0" smtClean="0">
                          <a:effectLst/>
                        </a:rPr>
                        <a:t>10%</a:t>
                      </a:r>
                      <a:endParaRPr lang="it-IT" sz="1800" dirty="0">
                        <a:effectLst/>
                        <a:latin typeface="Calibri"/>
                        <a:ea typeface="Calibri"/>
                        <a:cs typeface="Times New Roman"/>
                      </a:endParaRPr>
                    </a:p>
                  </a:txBody>
                  <a:tcPr marL="44450" marR="44450" marT="0" marB="0" anchor="ctr"/>
                </a:tc>
              </a:tr>
              <a:tr h="423410">
                <a:tc>
                  <a:txBody>
                    <a:bodyPr/>
                    <a:lstStyle/>
                    <a:p>
                      <a:pPr marL="0" lvl="0" indent="0" algn="just" fontAlgn="base" hangingPunct="0">
                        <a:lnSpc>
                          <a:spcPct val="107000"/>
                        </a:lnSpc>
                        <a:spcBef>
                          <a:spcPts val="600"/>
                        </a:spcBef>
                        <a:spcAft>
                          <a:spcPts val="300"/>
                        </a:spcAft>
                        <a:buFont typeface="+mj-lt"/>
                        <a:buNone/>
                        <a:tabLst>
                          <a:tab pos="228600" algn="l"/>
                        </a:tabLst>
                      </a:pPr>
                      <a:r>
                        <a:rPr lang="it-IT" sz="1400" dirty="0" smtClean="0">
                          <a:effectLst/>
                        </a:rPr>
                        <a:t>F -</a:t>
                      </a:r>
                      <a:r>
                        <a:rPr lang="it-IT" sz="1400" baseline="0" dirty="0" smtClean="0">
                          <a:effectLst/>
                        </a:rPr>
                        <a:t> </a:t>
                      </a:r>
                      <a:r>
                        <a:rPr lang="it-IT" sz="1400" dirty="0" smtClean="0">
                          <a:effectLst/>
                        </a:rPr>
                        <a:t>Ampiezza </a:t>
                      </a:r>
                      <a:r>
                        <a:rPr lang="it-IT" sz="1400" dirty="0">
                          <a:effectLst/>
                        </a:rPr>
                        <a:t>della platea di soggetti potenzialmente interessati ai risultati dell’attività</a:t>
                      </a:r>
                      <a:endParaRPr lang="it-IT" sz="1400" dirty="0">
                        <a:effectLst/>
                        <a:latin typeface="Calibri"/>
                        <a:ea typeface="Calibri"/>
                        <a:cs typeface="Times New Roman"/>
                      </a:endParaRPr>
                    </a:p>
                  </a:txBody>
                  <a:tcPr marL="44450" marR="44450" marT="0" marB="0" anchor="ctr"/>
                </a:tc>
                <a:tc>
                  <a:txBody>
                    <a:bodyPr/>
                    <a:lstStyle/>
                    <a:p>
                      <a:pPr algn="ctr">
                        <a:lnSpc>
                          <a:spcPct val="106000"/>
                        </a:lnSpc>
                        <a:spcBef>
                          <a:spcPts val="600"/>
                        </a:spcBef>
                        <a:spcAft>
                          <a:spcPts val="300"/>
                        </a:spcAft>
                      </a:pPr>
                      <a:r>
                        <a:rPr lang="it-IT" sz="1800" dirty="0">
                          <a:effectLst/>
                        </a:rPr>
                        <a:t>10%</a:t>
                      </a:r>
                      <a:endParaRPr lang="it-IT" sz="1800" dirty="0">
                        <a:effectLst/>
                        <a:latin typeface="Calibri"/>
                        <a:ea typeface="Calibri"/>
                        <a:cs typeface="Times New Roman"/>
                      </a:endParaRPr>
                    </a:p>
                  </a:txBody>
                  <a:tcPr marL="44450" marR="44450" marT="0" marB="0" anchor="ctr"/>
                </a:tc>
              </a:tr>
              <a:tr h="423410">
                <a:tc>
                  <a:txBody>
                    <a:bodyPr/>
                    <a:lstStyle/>
                    <a:p>
                      <a:pPr marL="0" lvl="0" indent="0" algn="just" fontAlgn="base" hangingPunct="0">
                        <a:lnSpc>
                          <a:spcPct val="107000"/>
                        </a:lnSpc>
                        <a:spcBef>
                          <a:spcPts val="600"/>
                        </a:spcBef>
                        <a:spcAft>
                          <a:spcPts val="300"/>
                        </a:spcAft>
                        <a:buFont typeface="+mj-lt"/>
                        <a:buNone/>
                        <a:tabLst>
                          <a:tab pos="228600" algn="l"/>
                        </a:tabLst>
                      </a:pPr>
                      <a:r>
                        <a:rPr lang="it-IT" sz="1400" dirty="0" smtClean="0">
                          <a:effectLst/>
                        </a:rPr>
                        <a:t>G - Qualità </a:t>
                      </a:r>
                      <a:r>
                        <a:rPr lang="it-IT" sz="1400" dirty="0">
                          <a:effectLst/>
                        </a:rPr>
                        <a:t>ed entità delle azioni di divulgazione dei risultati</a:t>
                      </a:r>
                      <a:endParaRPr lang="it-IT" sz="1400" dirty="0">
                        <a:effectLst/>
                        <a:latin typeface="Calibri"/>
                        <a:ea typeface="Calibri"/>
                        <a:cs typeface="Times New Roman"/>
                      </a:endParaRPr>
                    </a:p>
                  </a:txBody>
                  <a:tcPr marL="44450" marR="44450" marT="0" marB="0" anchor="ctr"/>
                </a:tc>
                <a:tc>
                  <a:txBody>
                    <a:bodyPr/>
                    <a:lstStyle/>
                    <a:p>
                      <a:pPr algn="ctr">
                        <a:lnSpc>
                          <a:spcPct val="106000"/>
                        </a:lnSpc>
                        <a:spcBef>
                          <a:spcPts val="600"/>
                        </a:spcBef>
                        <a:spcAft>
                          <a:spcPts val="300"/>
                        </a:spcAft>
                      </a:pPr>
                      <a:r>
                        <a:rPr lang="it-IT" sz="1800" dirty="0" smtClean="0">
                          <a:effectLst/>
                        </a:rPr>
                        <a:t>5%</a:t>
                      </a:r>
                      <a:endParaRPr lang="it-IT" sz="1800" dirty="0">
                        <a:effectLst/>
                        <a:latin typeface="Calibri"/>
                        <a:ea typeface="Calibri"/>
                        <a:cs typeface="Times New Roman"/>
                      </a:endParaRPr>
                    </a:p>
                  </a:txBody>
                  <a:tcPr marL="44450" marR="44450" marT="0" marB="0" anchor="ctr"/>
                </a:tc>
              </a:tr>
              <a:tr h="462818">
                <a:tc>
                  <a:txBody>
                    <a:bodyPr/>
                    <a:lstStyle/>
                    <a:p>
                      <a:pPr marL="0" marR="0" lvl="0" indent="0" algn="l" defTabSz="914400" rtl="0" eaLnBrk="1" fontAlgn="base" latinLnBrk="0" hangingPunct="0">
                        <a:lnSpc>
                          <a:spcPct val="107000"/>
                        </a:lnSpc>
                        <a:spcBef>
                          <a:spcPts val="600"/>
                        </a:spcBef>
                        <a:spcAft>
                          <a:spcPts val="300"/>
                        </a:spcAft>
                        <a:buClrTx/>
                        <a:buSzTx/>
                        <a:buFontTx/>
                        <a:buNone/>
                        <a:tabLst/>
                        <a:defRPr/>
                      </a:pPr>
                      <a:r>
                        <a:rPr lang="it-IT" sz="1400" dirty="0" smtClean="0">
                          <a:effectLst/>
                        </a:rPr>
                        <a:t>H – Progetti che prevedono</a:t>
                      </a:r>
                      <a:r>
                        <a:rPr lang="it-IT" sz="1400" baseline="0" dirty="0" smtClean="0">
                          <a:effectLst/>
                        </a:rPr>
                        <a:t> investimenti nel cratere sismico, funzionali all’innovazione, da parte di aziende agricole e di trasformazione</a:t>
                      </a:r>
                      <a:endParaRPr lang="it-IT" sz="1400" dirty="0" smtClean="0">
                        <a:effectLst/>
                        <a:latin typeface="+mn-lt"/>
                        <a:ea typeface="Calibri"/>
                        <a:cs typeface="Times New Roman"/>
                      </a:endParaRPr>
                    </a:p>
                  </a:txBody>
                  <a:tcPr marL="44450" marR="44450" marT="0" marB="0" anchor="ctr"/>
                </a:tc>
                <a:tc>
                  <a:txBody>
                    <a:bodyPr/>
                    <a:lstStyle/>
                    <a:p>
                      <a:pPr marL="0" algn="ctr" defTabSz="914400" rtl="0" eaLnBrk="1" latinLnBrk="0" hangingPunct="1">
                        <a:lnSpc>
                          <a:spcPct val="106000"/>
                        </a:lnSpc>
                        <a:spcBef>
                          <a:spcPts val="600"/>
                        </a:spcBef>
                        <a:spcAft>
                          <a:spcPts val="300"/>
                        </a:spcAft>
                      </a:pPr>
                      <a:r>
                        <a:rPr lang="it-IT" sz="1800" kern="1200" dirty="0" smtClean="0">
                          <a:solidFill>
                            <a:schemeClr val="dk1"/>
                          </a:solidFill>
                          <a:effectLst/>
                          <a:latin typeface="+mn-lt"/>
                          <a:ea typeface="+mn-ea"/>
                          <a:cs typeface="+mn-cs"/>
                        </a:rPr>
                        <a:t>15%</a:t>
                      </a:r>
                    </a:p>
                  </a:txBody>
                  <a:tcPr marL="44450" marR="44450" marT="0" marB="0" anchor="ctr"/>
                </a:tc>
              </a:tr>
              <a:tr h="239539">
                <a:tc>
                  <a:txBody>
                    <a:bodyPr/>
                    <a:lstStyle/>
                    <a:p>
                      <a:pPr marL="0" marR="0" indent="0" algn="ctr" defTabSz="914400" rtl="0" eaLnBrk="1" fontAlgn="base" latinLnBrk="0" hangingPunct="0">
                        <a:lnSpc>
                          <a:spcPct val="107000"/>
                        </a:lnSpc>
                        <a:spcBef>
                          <a:spcPts val="600"/>
                        </a:spcBef>
                        <a:spcAft>
                          <a:spcPts val="300"/>
                        </a:spcAft>
                        <a:buClrTx/>
                        <a:buSzTx/>
                        <a:buFontTx/>
                        <a:buNone/>
                        <a:tabLst/>
                        <a:defRPr/>
                      </a:pPr>
                      <a:r>
                        <a:rPr lang="it-IT" sz="1400" dirty="0" smtClean="0">
                          <a:effectLst/>
                        </a:rPr>
                        <a:t>TOTALE</a:t>
                      </a:r>
                      <a:endParaRPr lang="it-IT" sz="1400" dirty="0" smtClean="0">
                        <a:effectLst/>
                        <a:latin typeface="+mn-lt"/>
                        <a:ea typeface="Calibri"/>
                        <a:cs typeface="Times New Roman"/>
                      </a:endParaRPr>
                    </a:p>
                  </a:txBody>
                  <a:tcPr marL="44450" marR="44450" marT="0" marB="0" anchor="ctr"/>
                </a:tc>
                <a:tc>
                  <a:txBody>
                    <a:bodyPr/>
                    <a:lstStyle/>
                    <a:p>
                      <a:pPr marL="0" marR="0" indent="0" algn="ctr" defTabSz="914400" rtl="0" eaLnBrk="1" fontAlgn="auto" latinLnBrk="0" hangingPunct="1">
                        <a:lnSpc>
                          <a:spcPct val="106000"/>
                        </a:lnSpc>
                        <a:spcBef>
                          <a:spcPts val="600"/>
                        </a:spcBef>
                        <a:spcAft>
                          <a:spcPts val="300"/>
                        </a:spcAft>
                        <a:buClrTx/>
                        <a:buSzTx/>
                        <a:buFontTx/>
                        <a:buNone/>
                        <a:tabLst/>
                        <a:defRPr/>
                      </a:pPr>
                      <a:r>
                        <a:rPr lang="it-IT" sz="1800" b="1" dirty="0" smtClean="0">
                          <a:effectLst/>
                        </a:rPr>
                        <a:t>100%</a:t>
                      </a:r>
                    </a:p>
                  </a:txBody>
                  <a:tcPr marL="44450" marR="44450" marT="0" marB="0" anchor="ctr"/>
                </a:tc>
              </a:tr>
            </a:tbl>
          </a:graphicData>
        </a:graphic>
      </p:graphicFrame>
      <p:sp>
        <p:nvSpPr>
          <p:cNvPr id="5" name="CasellaDiTesto 4"/>
          <p:cNvSpPr txBox="1"/>
          <p:nvPr/>
        </p:nvSpPr>
        <p:spPr>
          <a:xfrm>
            <a:off x="899592" y="766322"/>
            <a:ext cx="1617081" cy="523220"/>
          </a:xfrm>
          <a:prstGeom prst="rect">
            <a:avLst/>
          </a:prstGeom>
          <a:solidFill>
            <a:schemeClr val="accent5">
              <a:lumMod val="40000"/>
              <a:lumOff val="60000"/>
            </a:schemeClr>
          </a:solidFill>
        </p:spPr>
        <p:txBody>
          <a:bodyPr wrap="square" rtlCol="0">
            <a:spAutoFit/>
          </a:bodyPr>
          <a:lstStyle/>
          <a:p>
            <a:r>
              <a:rPr lang="it-IT" sz="1400" dirty="0" smtClean="0"/>
              <a:t>Commissione di valutazione</a:t>
            </a:r>
            <a:endParaRPr lang="it-IT" sz="1400" dirty="0"/>
          </a:p>
        </p:txBody>
      </p:sp>
      <p:sp>
        <p:nvSpPr>
          <p:cNvPr id="7" name="CasellaDiTesto 6"/>
          <p:cNvSpPr txBox="1"/>
          <p:nvPr/>
        </p:nvSpPr>
        <p:spPr>
          <a:xfrm>
            <a:off x="3923928" y="713478"/>
            <a:ext cx="2927474" cy="646331"/>
          </a:xfrm>
          <a:prstGeom prst="rect">
            <a:avLst/>
          </a:prstGeom>
          <a:solidFill>
            <a:schemeClr val="tx2">
              <a:lumMod val="20000"/>
              <a:lumOff val="80000"/>
            </a:schemeClr>
          </a:solidFill>
        </p:spPr>
        <p:txBody>
          <a:bodyPr wrap="square" rtlCol="0">
            <a:spAutoFit/>
          </a:bodyPr>
          <a:lstStyle/>
          <a:p>
            <a:r>
              <a:rPr lang="it-IT" dirty="0" smtClean="0"/>
              <a:t>Valutazione qualitativa attribuzione punteggi</a:t>
            </a:r>
            <a:endParaRPr lang="it-IT" dirty="0"/>
          </a:p>
        </p:txBody>
      </p:sp>
      <p:sp>
        <p:nvSpPr>
          <p:cNvPr id="8" name="Freccia a destra 7"/>
          <p:cNvSpPr/>
          <p:nvPr/>
        </p:nvSpPr>
        <p:spPr>
          <a:xfrm>
            <a:off x="2696185" y="886510"/>
            <a:ext cx="977280" cy="29909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CasellaDiTesto 8"/>
          <p:cNvSpPr txBox="1"/>
          <p:nvPr/>
        </p:nvSpPr>
        <p:spPr>
          <a:xfrm>
            <a:off x="3203848" y="44624"/>
            <a:ext cx="2903897" cy="461665"/>
          </a:xfrm>
          <a:prstGeom prst="rect">
            <a:avLst/>
          </a:prstGeom>
          <a:solidFill>
            <a:schemeClr val="tx2">
              <a:lumMod val="40000"/>
              <a:lumOff val="60000"/>
            </a:schemeClr>
          </a:solidFill>
        </p:spPr>
        <p:txBody>
          <a:bodyPr wrap="square" rtlCol="0">
            <a:spAutoFit/>
          </a:bodyPr>
          <a:lstStyle/>
          <a:p>
            <a:r>
              <a:rPr lang="it-IT" sz="2400" b="1" dirty="0" smtClean="0"/>
              <a:t>Criteri di selezione</a:t>
            </a:r>
            <a:endParaRPr lang="it-IT" sz="2400" b="1" dirty="0"/>
          </a:p>
        </p:txBody>
      </p:sp>
    </p:spTree>
    <p:extLst>
      <p:ext uri="{BB962C8B-B14F-4D97-AF65-F5344CB8AC3E}">
        <p14:creationId xmlns:p14="http://schemas.microsoft.com/office/powerpoint/2010/main" val="1136077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p:cNvSpPr txBox="1"/>
          <p:nvPr/>
        </p:nvSpPr>
        <p:spPr>
          <a:xfrm>
            <a:off x="179512" y="1010345"/>
            <a:ext cx="8712968" cy="3139321"/>
          </a:xfrm>
          <a:prstGeom prst="rect">
            <a:avLst/>
          </a:prstGeom>
          <a:noFill/>
        </p:spPr>
        <p:txBody>
          <a:bodyPr wrap="square" rtlCol="0">
            <a:spAutoFit/>
          </a:bodyPr>
          <a:lstStyle/>
          <a:p>
            <a:pPr marL="285750" indent="-285750">
              <a:buFont typeface="Wingdings" panose="05000000000000000000" pitchFamily="2" charset="2"/>
              <a:buChar char="ü"/>
            </a:pPr>
            <a:r>
              <a:rPr lang="it-IT" b="1" dirty="0" smtClean="0"/>
              <a:t>Atto costitutivo </a:t>
            </a:r>
            <a:r>
              <a:rPr lang="it-IT" dirty="0" smtClean="0"/>
              <a:t>dell’aggregazione (scrittura privata autenticata) o dichiarazione congiunta ai sensi del </a:t>
            </a:r>
            <a:r>
              <a:rPr lang="it-IT" dirty="0"/>
              <a:t>DPR </a:t>
            </a:r>
            <a:r>
              <a:rPr lang="it-IT" dirty="0" smtClean="0"/>
              <a:t>445/2000 dei legali rappresentanti dei </a:t>
            </a:r>
            <a:r>
              <a:rPr lang="it-IT" dirty="0"/>
              <a:t>soggetti </a:t>
            </a:r>
            <a:r>
              <a:rPr lang="it-IT" dirty="0" smtClean="0"/>
              <a:t>partecipanti contenente </a:t>
            </a:r>
            <a:r>
              <a:rPr lang="it-IT" dirty="0"/>
              <a:t>l’indicazione del soggetto cui sarà conferito il mandato (soggetto capofila</a:t>
            </a:r>
            <a:r>
              <a:rPr lang="it-IT" dirty="0" smtClean="0"/>
              <a:t>);</a:t>
            </a:r>
          </a:p>
          <a:p>
            <a:pPr marL="285750" indent="-285750">
              <a:buFont typeface="Wingdings" panose="05000000000000000000" pitchFamily="2" charset="2"/>
              <a:buChar char="ü"/>
            </a:pPr>
            <a:r>
              <a:rPr lang="it-IT" b="1" dirty="0" smtClean="0"/>
              <a:t>Accordo di cooperazione; </a:t>
            </a:r>
          </a:p>
          <a:p>
            <a:pPr marL="285750" indent="-285750">
              <a:buFont typeface="Wingdings" panose="05000000000000000000" pitchFamily="2" charset="2"/>
              <a:buChar char="ü"/>
            </a:pPr>
            <a:r>
              <a:rPr lang="it-IT" b="1" dirty="0" smtClean="0"/>
              <a:t>Regolamento interno</a:t>
            </a:r>
            <a:r>
              <a:rPr lang="it-IT" dirty="0" smtClean="0"/>
              <a:t>;</a:t>
            </a:r>
          </a:p>
          <a:p>
            <a:pPr marL="285750" indent="-285750">
              <a:buFont typeface="Wingdings" panose="05000000000000000000" pitchFamily="2" charset="2"/>
              <a:buChar char="ü"/>
            </a:pPr>
            <a:r>
              <a:rPr lang="it-IT" b="1" dirty="0" smtClean="0"/>
              <a:t>Formulario</a:t>
            </a:r>
            <a:r>
              <a:rPr lang="it-IT" dirty="0" smtClean="0"/>
              <a:t> di progetto;</a:t>
            </a:r>
          </a:p>
          <a:p>
            <a:pPr marL="285750" indent="-285750">
              <a:buFont typeface="Wingdings" panose="05000000000000000000" pitchFamily="2" charset="2"/>
              <a:buChar char="ü"/>
            </a:pPr>
            <a:r>
              <a:rPr lang="it-IT" dirty="0" smtClean="0"/>
              <a:t>Prospetto spesa del </a:t>
            </a:r>
            <a:r>
              <a:rPr lang="it-IT" b="1" dirty="0" smtClean="0"/>
              <a:t>personale</a:t>
            </a:r>
            <a:r>
              <a:rPr lang="it-IT" dirty="0" smtClean="0"/>
              <a:t>;</a:t>
            </a:r>
          </a:p>
          <a:p>
            <a:pPr marL="285750" indent="-285750">
              <a:buFont typeface="Wingdings" panose="05000000000000000000" pitchFamily="2" charset="2"/>
              <a:buChar char="ü"/>
            </a:pPr>
            <a:r>
              <a:rPr lang="it-IT" dirty="0" smtClean="0"/>
              <a:t>Dichiarazione </a:t>
            </a:r>
            <a:r>
              <a:rPr lang="it-IT" b="1" dirty="0" smtClean="0"/>
              <a:t>De </a:t>
            </a:r>
            <a:r>
              <a:rPr lang="it-IT" b="1" dirty="0" err="1" smtClean="0"/>
              <a:t>Minimis</a:t>
            </a:r>
            <a:r>
              <a:rPr lang="it-IT" b="1" dirty="0"/>
              <a:t> </a:t>
            </a:r>
            <a:r>
              <a:rPr lang="it-IT" dirty="0" smtClean="0"/>
              <a:t>(se ricorre) (POTREBBE ESSERE RICHIESTA ANCHE PRIMA DELLA CONCESSIONE);</a:t>
            </a:r>
          </a:p>
          <a:p>
            <a:pPr marL="285750" indent="-285750">
              <a:buFont typeface="Wingdings" panose="05000000000000000000" pitchFamily="2" charset="2"/>
              <a:buChar char="ü"/>
            </a:pPr>
            <a:r>
              <a:rPr lang="it-IT" b="1" dirty="0" smtClean="0"/>
              <a:t>Preventivi</a:t>
            </a:r>
            <a:r>
              <a:rPr lang="it-IT" dirty="0" smtClean="0"/>
              <a:t> o dichiarazione di esclusività.</a:t>
            </a:r>
            <a:endParaRPr lang="it-IT" dirty="0"/>
          </a:p>
        </p:txBody>
      </p:sp>
      <p:grpSp>
        <p:nvGrpSpPr>
          <p:cNvPr id="7" name="Gruppo 6"/>
          <p:cNvGrpSpPr>
            <a:grpSpLocks/>
          </p:cNvGrpSpPr>
          <p:nvPr/>
        </p:nvGrpSpPr>
        <p:grpSpPr bwMode="auto">
          <a:xfrm>
            <a:off x="143919" y="4466729"/>
            <a:ext cx="3708001" cy="1319379"/>
            <a:chOff x="5537200" y="2266950"/>
            <a:chExt cx="3248775" cy="1296988"/>
          </a:xfrm>
        </p:grpSpPr>
        <p:sp>
          <p:nvSpPr>
            <p:cNvPr id="8" name="CasellaDiTesto 12"/>
            <p:cNvSpPr txBox="1">
              <a:spLocks noChangeArrowheads="1"/>
            </p:cNvSpPr>
            <p:nvPr/>
          </p:nvSpPr>
          <p:spPr bwMode="auto">
            <a:xfrm>
              <a:off x="7019926" y="2653505"/>
              <a:ext cx="1766049" cy="332808"/>
            </a:xfrm>
            <a:prstGeom prst="rect">
              <a:avLst/>
            </a:prstGeom>
            <a:noFill/>
            <a:ln w="9525">
              <a:solidFill>
                <a:srgbClr val="00B05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r>
                <a:rPr lang="it-IT" altLang="it-IT" sz="1600" dirty="0" smtClean="0">
                  <a:solidFill>
                    <a:schemeClr val="tx1"/>
                  </a:solidFill>
                  <a:effectLst>
                    <a:outerShdw blurRad="38100" dist="38100" dir="2700000" algn="tl">
                      <a:srgbClr val="000000">
                        <a:alpha val="43137"/>
                      </a:srgbClr>
                    </a:outerShdw>
                  </a:effectLst>
                </a:rPr>
                <a:t>accordo </a:t>
              </a:r>
              <a:r>
                <a:rPr lang="it-IT" altLang="it-IT" sz="1600" dirty="0">
                  <a:solidFill>
                    <a:schemeClr val="tx1"/>
                  </a:solidFill>
                  <a:effectLst>
                    <a:outerShdw blurRad="38100" dist="38100" dir="2700000" algn="tl">
                      <a:srgbClr val="000000">
                        <a:alpha val="43137"/>
                      </a:srgbClr>
                    </a:outerShdw>
                  </a:effectLst>
                </a:rPr>
                <a:t>tra partner</a:t>
              </a:r>
            </a:p>
          </p:txBody>
        </p:sp>
        <p:pic>
          <p:nvPicPr>
            <p:cNvPr id="9" name="Picture 4" descr="http://www.adorare.it/omino_accord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37200" y="2266950"/>
              <a:ext cx="1482725" cy="1296988"/>
            </a:xfrm>
            <a:prstGeom prst="rect">
              <a:avLst/>
            </a:prstGeom>
            <a:noFill/>
            <a:ln w="9525">
              <a:solidFill>
                <a:srgbClr val="00B050"/>
              </a:solidFill>
              <a:miter lim="800000"/>
              <a:headEnd/>
              <a:tailEnd/>
            </a:ln>
            <a:extLst>
              <a:ext uri="{909E8E84-426E-40DD-AFC4-6F175D3DCCD1}">
                <a14:hiddenFill xmlns:a14="http://schemas.microsoft.com/office/drawing/2010/main">
                  <a:solidFill>
                    <a:srgbClr val="FFFFFF"/>
                  </a:solidFill>
                </a14:hiddenFill>
              </a:ext>
            </a:extLst>
          </p:spPr>
        </p:pic>
      </p:grpSp>
      <p:sp>
        <p:nvSpPr>
          <p:cNvPr id="10" name="CasellaDiTesto 9"/>
          <p:cNvSpPr txBox="1"/>
          <p:nvPr/>
        </p:nvSpPr>
        <p:spPr>
          <a:xfrm>
            <a:off x="755576" y="44624"/>
            <a:ext cx="7624940" cy="461665"/>
          </a:xfrm>
          <a:prstGeom prst="rect">
            <a:avLst/>
          </a:prstGeom>
          <a:solidFill>
            <a:schemeClr val="tx2">
              <a:lumMod val="40000"/>
              <a:lumOff val="60000"/>
            </a:schemeClr>
          </a:solidFill>
        </p:spPr>
        <p:txBody>
          <a:bodyPr wrap="square" rtlCol="0">
            <a:spAutoFit/>
          </a:bodyPr>
          <a:lstStyle/>
          <a:p>
            <a:r>
              <a:rPr lang="it-IT" sz="2400" b="1" dirty="0" smtClean="0"/>
              <a:t>Documentazione da allegare alla domanda di aiuto</a:t>
            </a:r>
            <a:endParaRPr lang="it-IT" sz="2400" b="1" dirty="0"/>
          </a:p>
        </p:txBody>
      </p:sp>
    </p:spTree>
    <p:extLst>
      <p:ext uri="{BB962C8B-B14F-4D97-AF65-F5344CB8AC3E}">
        <p14:creationId xmlns:p14="http://schemas.microsoft.com/office/powerpoint/2010/main" val="34420888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179512" y="1373867"/>
            <a:ext cx="6912768" cy="2800767"/>
          </a:xfrm>
          <a:prstGeom prst="rect">
            <a:avLst/>
          </a:prstGeom>
          <a:noFill/>
        </p:spPr>
        <p:txBody>
          <a:bodyPr wrap="square" rtlCol="0">
            <a:spAutoFit/>
          </a:bodyPr>
          <a:lstStyle/>
          <a:p>
            <a:r>
              <a:rPr lang="it-IT" sz="1600" dirty="0" smtClean="0"/>
              <a:t>E’ possibile presentare </a:t>
            </a:r>
            <a:r>
              <a:rPr lang="it-IT" sz="1600" b="1" u="sng" dirty="0" smtClean="0"/>
              <a:t>una</a:t>
            </a:r>
            <a:r>
              <a:rPr lang="it-IT" sz="1600" b="1" dirty="0" smtClean="0"/>
              <a:t> </a:t>
            </a:r>
            <a:r>
              <a:rPr lang="it-IT" sz="1600" b="1" dirty="0"/>
              <a:t>richiesta</a:t>
            </a:r>
            <a:r>
              <a:rPr lang="it-IT" sz="1600" dirty="0"/>
              <a:t> di variante al progetto approvato </a:t>
            </a:r>
            <a:r>
              <a:rPr lang="it-IT" sz="1600" b="1" dirty="0"/>
              <a:t>per ogni annualità</a:t>
            </a:r>
            <a:r>
              <a:rPr lang="it-IT" sz="1600" dirty="0"/>
              <a:t>. In tale limite non va considerata la variante per cambio di beneficiario e dei </a:t>
            </a:r>
            <a:r>
              <a:rPr lang="it-IT" sz="1600" dirty="0" err="1" smtClean="0"/>
              <a:t>partners</a:t>
            </a:r>
            <a:r>
              <a:rPr lang="it-IT" sz="1600" dirty="0" smtClean="0"/>
              <a:t>.</a:t>
            </a:r>
            <a:r>
              <a:rPr lang="it-IT" sz="1600" i="1" dirty="0"/>
              <a:t> </a:t>
            </a:r>
            <a:r>
              <a:rPr lang="it-IT" sz="1600" i="1" dirty="0" smtClean="0"/>
              <a:t>(</a:t>
            </a:r>
            <a:r>
              <a:rPr lang="it-IT" sz="1600" i="1" u="sng" dirty="0" smtClean="0"/>
              <a:t>Variazione </a:t>
            </a:r>
            <a:r>
              <a:rPr lang="it-IT" sz="1600" i="1" u="sng" dirty="0"/>
              <a:t>composizione </a:t>
            </a:r>
            <a:r>
              <a:rPr lang="it-IT" sz="1600" i="1" u="sng" dirty="0" smtClean="0"/>
              <a:t>partenariato</a:t>
            </a:r>
            <a:r>
              <a:rPr lang="it-IT" sz="1600" i="1" dirty="0" smtClean="0"/>
              <a:t>)</a:t>
            </a:r>
            <a:endParaRPr lang="it-IT" sz="1600" dirty="0" smtClean="0"/>
          </a:p>
          <a:p>
            <a:r>
              <a:rPr lang="it-IT" sz="1600" b="1" dirty="0" smtClean="0"/>
              <a:t>Variante:</a:t>
            </a:r>
            <a:endParaRPr lang="it-IT" sz="1600" b="1" dirty="0"/>
          </a:p>
          <a:p>
            <a:pPr marL="285750" lvl="0" indent="-285750">
              <a:buFont typeface="Arial" pitchFamily="34" charset="0"/>
              <a:buChar char="•"/>
            </a:pPr>
            <a:r>
              <a:rPr lang="it-IT" sz="1600" dirty="0"/>
              <a:t>modifiche delle tipologie di operazioni approvate, che non incidono sull’assegnazione dei punteggi effettuata dalla commissione di valutazione; </a:t>
            </a:r>
          </a:p>
          <a:p>
            <a:pPr marL="285750" indent="-285750">
              <a:buFont typeface="Arial" pitchFamily="34" charset="0"/>
              <a:buChar char="•"/>
            </a:pPr>
            <a:r>
              <a:rPr lang="it-IT" sz="1600" dirty="0"/>
              <a:t>tutte le modifiche del quadro economico originario consistenti in spostamenti di risorse tra le diverse tipologie di spesa previste al par. 5.2.1 e tra i diversi partner superiori complessivamente al 10% del valore totale della spesa ammessa.</a:t>
            </a:r>
          </a:p>
        </p:txBody>
      </p:sp>
      <p:sp>
        <p:nvSpPr>
          <p:cNvPr id="4" name="Rettangolo 3"/>
          <p:cNvSpPr/>
          <p:nvPr/>
        </p:nvSpPr>
        <p:spPr>
          <a:xfrm>
            <a:off x="1516340" y="4398203"/>
            <a:ext cx="6952828" cy="830997"/>
          </a:xfrm>
          <a:prstGeom prst="rect">
            <a:avLst/>
          </a:prstGeom>
          <a:solidFill>
            <a:schemeClr val="accent2">
              <a:lumMod val="60000"/>
              <a:lumOff val="40000"/>
            </a:schemeClr>
          </a:solidFill>
        </p:spPr>
        <p:txBody>
          <a:bodyPr wrap="square">
            <a:spAutoFit/>
          </a:bodyPr>
          <a:lstStyle/>
          <a:p>
            <a:r>
              <a:rPr lang="it-IT" sz="1600" dirty="0"/>
              <a:t>Si specifica che </a:t>
            </a:r>
            <a:r>
              <a:rPr lang="it-IT" sz="1600" b="1" u="sng" dirty="0"/>
              <a:t>non sono </a:t>
            </a:r>
            <a:r>
              <a:rPr lang="it-IT" sz="1600" b="1" u="sng" dirty="0" smtClean="0"/>
              <a:t>ammissibili</a:t>
            </a:r>
            <a:r>
              <a:rPr lang="it-IT" sz="1600" dirty="0" smtClean="0"/>
              <a:t> varianti </a:t>
            </a:r>
            <a:r>
              <a:rPr lang="it-IT" sz="1600" dirty="0"/>
              <a:t>al progetto approvato che vanno a modificare elementi e/o parametri che incidono sull’assegnazione dei punteggi effettuata dalla Commissione di Valutazione.</a:t>
            </a:r>
          </a:p>
        </p:txBody>
      </p:sp>
      <p:pic>
        <p:nvPicPr>
          <p:cNvPr id="5" name="Picture 3" descr="C:\Users\andrea_fattorini\Desktop\NGOCIA~1.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6664" b="18130"/>
          <a:stretch/>
        </p:blipFill>
        <p:spPr bwMode="auto">
          <a:xfrm>
            <a:off x="6516216" y="1879236"/>
            <a:ext cx="2539683" cy="1656000"/>
          </a:xfrm>
          <a:prstGeom prst="rect">
            <a:avLst/>
          </a:prstGeom>
          <a:noFill/>
          <a:extLst>
            <a:ext uri="{909E8E84-426E-40DD-AFC4-6F175D3DCCD1}">
              <a14:hiddenFill xmlns:a14="http://schemas.microsoft.com/office/drawing/2010/main">
                <a:solidFill>
                  <a:srgbClr val="FFFFFF"/>
                </a:solidFill>
              </a14:hiddenFill>
            </a:ext>
          </a:extLst>
        </p:spPr>
      </p:pic>
      <p:sp>
        <p:nvSpPr>
          <p:cNvPr id="6" name="CasellaDiTesto 5"/>
          <p:cNvSpPr txBox="1"/>
          <p:nvPr/>
        </p:nvSpPr>
        <p:spPr>
          <a:xfrm>
            <a:off x="2699792" y="49686"/>
            <a:ext cx="3419872" cy="461665"/>
          </a:xfrm>
          <a:prstGeom prst="rect">
            <a:avLst/>
          </a:prstGeom>
          <a:solidFill>
            <a:schemeClr val="tx2">
              <a:lumMod val="40000"/>
              <a:lumOff val="60000"/>
            </a:schemeClr>
          </a:solidFill>
        </p:spPr>
        <p:txBody>
          <a:bodyPr wrap="square" rtlCol="0">
            <a:spAutoFit/>
          </a:bodyPr>
          <a:lstStyle/>
          <a:p>
            <a:r>
              <a:rPr lang="it-IT" sz="2400" b="1" dirty="0"/>
              <a:t>Variazioni progettuali</a:t>
            </a:r>
          </a:p>
        </p:txBody>
      </p:sp>
    </p:spTree>
    <p:extLst>
      <p:ext uri="{BB962C8B-B14F-4D97-AF65-F5344CB8AC3E}">
        <p14:creationId xmlns:p14="http://schemas.microsoft.com/office/powerpoint/2010/main" val="39570868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2" descr="C:\Users\paola_staffolani\Desktop\qiBXb5M5T.png"/>
          <p:cNvPicPr>
            <a:picLocks noChangeAspect="1" noChangeArrowheads="1"/>
          </p:cNvPicPr>
          <p:nvPr/>
        </p:nvPicPr>
        <p:blipFill>
          <a:blip r:embed="rId2" cstate="print"/>
          <a:srcRect/>
          <a:stretch>
            <a:fillRect/>
          </a:stretch>
        </p:blipFill>
        <p:spPr bwMode="auto">
          <a:xfrm>
            <a:off x="323528" y="4253863"/>
            <a:ext cx="1285875" cy="963613"/>
          </a:xfrm>
          <a:prstGeom prst="rect">
            <a:avLst/>
          </a:prstGeom>
          <a:noFill/>
          <a:ln w="9525">
            <a:noFill/>
            <a:miter lim="800000"/>
            <a:headEnd/>
            <a:tailEnd/>
          </a:ln>
        </p:spPr>
      </p:pic>
      <p:sp>
        <p:nvSpPr>
          <p:cNvPr id="7" name="CasellaDiTesto 6"/>
          <p:cNvSpPr txBox="1"/>
          <p:nvPr/>
        </p:nvSpPr>
        <p:spPr>
          <a:xfrm>
            <a:off x="179512" y="1142211"/>
            <a:ext cx="8784976" cy="2585323"/>
          </a:xfrm>
          <a:prstGeom prst="rect">
            <a:avLst/>
          </a:prstGeom>
          <a:solidFill>
            <a:schemeClr val="accent3">
              <a:lumMod val="60000"/>
              <a:lumOff val="40000"/>
            </a:schemeClr>
          </a:solidFill>
          <a:ln>
            <a:solidFill>
              <a:schemeClr val="accent3">
                <a:lumMod val="75000"/>
              </a:schemeClr>
            </a:solidFill>
          </a:ln>
        </p:spPr>
        <p:txBody>
          <a:bodyPr wrap="square" rtlCol="0">
            <a:spAutoFit/>
          </a:bodyPr>
          <a:lstStyle/>
          <a:p>
            <a:pPr marL="285750" indent="-285750">
              <a:buFont typeface="Arial" pitchFamily="34" charset="0"/>
              <a:buChar char="•"/>
            </a:pPr>
            <a:r>
              <a:rPr lang="it-IT" dirty="0" smtClean="0">
                <a:solidFill>
                  <a:srgbClr val="C00000"/>
                </a:solidFill>
              </a:rPr>
              <a:t>Non è prevista l’erogazione di anticipi</a:t>
            </a:r>
          </a:p>
          <a:p>
            <a:pPr marL="285750" indent="-285750">
              <a:buFont typeface="Arial" pitchFamily="34" charset="0"/>
              <a:buChar char="•"/>
            </a:pPr>
            <a:endParaRPr lang="it-IT" dirty="0" smtClean="0"/>
          </a:p>
          <a:p>
            <a:r>
              <a:rPr lang="it-IT" b="1" dirty="0" smtClean="0"/>
              <a:t>Per il SAL </a:t>
            </a:r>
            <a:r>
              <a:rPr lang="it-IT" dirty="0" smtClean="0"/>
              <a:t>è </a:t>
            </a:r>
            <a:r>
              <a:rPr lang="it-IT" dirty="0"/>
              <a:t>possibile presentare richieste di liquidazione dell’aiuto su Stato Avanzamento Lavori:</a:t>
            </a:r>
          </a:p>
          <a:p>
            <a:pPr marL="285750" lvl="0" indent="-285750">
              <a:buFont typeface="Arial" pitchFamily="34" charset="0"/>
              <a:buChar char="•"/>
            </a:pPr>
            <a:r>
              <a:rPr lang="it-IT" u="sng" dirty="0"/>
              <a:t>al raggiungimento di almeno il </a:t>
            </a:r>
            <a:r>
              <a:rPr lang="it-IT" b="1" u="sng" dirty="0"/>
              <a:t>30%</a:t>
            </a:r>
            <a:r>
              <a:rPr lang="it-IT" u="sng" dirty="0"/>
              <a:t> del contributo totale richiesto;</a:t>
            </a:r>
            <a:endParaRPr lang="it-IT" dirty="0"/>
          </a:p>
          <a:p>
            <a:pPr marL="285750" lvl="0" indent="-285750">
              <a:buFont typeface="Arial" pitchFamily="34" charset="0"/>
              <a:buChar char="•"/>
            </a:pPr>
            <a:r>
              <a:rPr lang="it-IT" u="sng" dirty="0"/>
              <a:t>a conclusione di ciascuna annualità di progetto</a:t>
            </a:r>
            <a:r>
              <a:rPr lang="it-IT" dirty="0"/>
              <a:t>.</a:t>
            </a:r>
            <a:r>
              <a:rPr lang="it-IT" u="sng" dirty="0"/>
              <a:t> </a:t>
            </a:r>
            <a:r>
              <a:rPr lang="it-IT" u="sng" dirty="0" smtClean="0"/>
              <a:t>(anche inferiore al 30%)</a:t>
            </a:r>
          </a:p>
          <a:p>
            <a:pPr lvl="0"/>
            <a:endParaRPr lang="it-IT" dirty="0"/>
          </a:p>
          <a:p>
            <a:r>
              <a:rPr lang="it-IT" dirty="0"/>
              <a:t>Per le richieste di SAL </a:t>
            </a:r>
            <a:r>
              <a:rPr lang="it-IT" u="sng" dirty="0"/>
              <a:t>non</a:t>
            </a:r>
            <a:r>
              <a:rPr lang="it-IT" dirty="0"/>
              <a:t> è necessaria la presentazione della polizza </a:t>
            </a:r>
            <a:r>
              <a:rPr lang="it-IT" dirty="0" err="1"/>
              <a:t>fidejussoria</a:t>
            </a:r>
            <a:r>
              <a:rPr lang="it-IT" dirty="0"/>
              <a:t>. </a:t>
            </a:r>
          </a:p>
          <a:p>
            <a:r>
              <a:rPr lang="it-IT" dirty="0"/>
              <a:t>E’ possibile erogare acconti fino all’ </a:t>
            </a:r>
            <a:r>
              <a:rPr lang="it-IT" b="1" dirty="0"/>
              <a:t>80%</a:t>
            </a:r>
            <a:r>
              <a:rPr lang="it-IT" dirty="0"/>
              <a:t> dell’importo dell’aiuto totale concesso.</a:t>
            </a:r>
            <a:r>
              <a:rPr lang="it-IT" strike="sngStrike" dirty="0"/>
              <a:t> </a:t>
            </a:r>
            <a:endParaRPr lang="it-IT" dirty="0"/>
          </a:p>
        </p:txBody>
      </p:sp>
      <p:sp>
        <p:nvSpPr>
          <p:cNvPr id="8" name="Rettangolo 7"/>
          <p:cNvSpPr/>
          <p:nvPr/>
        </p:nvSpPr>
        <p:spPr>
          <a:xfrm>
            <a:off x="1778174" y="4382571"/>
            <a:ext cx="6794326" cy="646331"/>
          </a:xfrm>
          <a:prstGeom prst="rect">
            <a:avLst/>
          </a:prstGeom>
        </p:spPr>
        <p:txBody>
          <a:bodyPr wrap="square">
            <a:spAutoFit/>
          </a:bodyPr>
          <a:lstStyle/>
          <a:p>
            <a:r>
              <a:rPr lang="it-IT" b="1" dirty="0" smtClean="0"/>
              <a:t>Per il Saldo </a:t>
            </a:r>
            <a:r>
              <a:rPr lang="it-IT" dirty="0" smtClean="0"/>
              <a:t>la domanda deve essere presentata</a:t>
            </a:r>
            <a:r>
              <a:rPr lang="it-IT" b="1" dirty="0" smtClean="0"/>
              <a:t> entro </a:t>
            </a:r>
            <a:r>
              <a:rPr lang="it-IT" b="1" dirty="0"/>
              <a:t>e non oltre i 3 mesi </a:t>
            </a:r>
            <a:r>
              <a:rPr lang="it-IT" dirty="0"/>
              <a:t>successivi la conclusione del progetto.</a:t>
            </a:r>
          </a:p>
        </p:txBody>
      </p:sp>
      <p:sp>
        <p:nvSpPr>
          <p:cNvPr id="9" name="CasellaDiTesto 8"/>
          <p:cNvSpPr txBox="1"/>
          <p:nvPr/>
        </p:nvSpPr>
        <p:spPr>
          <a:xfrm>
            <a:off x="2051720" y="44624"/>
            <a:ext cx="5400600" cy="461665"/>
          </a:xfrm>
          <a:prstGeom prst="rect">
            <a:avLst/>
          </a:prstGeom>
          <a:solidFill>
            <a:schemeClr val="tx2">
              <a:lumMod val="40000"/>
              <a:lumOff val="60000"/>
            </a:schemeClr>
          </a:solidFill>
        </p:spPr>
        <p:txBody>
          <a:bodyPr wrap="square" rtlCol="0">
            <a:spAutoFit/>
          </a:bodyPr>
          <a:lstStyle/>
          <a:p>
            <a:r>
              <a:rPr lang="it-IT" sz="2400" b="1" dirty="0" smtClean="0"/>
              <a:t>Stato </a:t>
            </a:r>
            <a:r>
              <a:rPr lang="it-IT" sz="2400" b="1" dirty="0"/>
              <a:t>Avanzamento Lavori e </a:t>
            </a:r>
            <a:r>
              <a:rPr lang="it-IT" sz="2400" b="1" dirty="0" smtClean="0"/>
              <a:t>Saldo</a:t>
            </a:r>
            <a:endParaRPr lang="it-IT" sz="2400" b="1" dirty="0"/>
          </a:p>
        </p:txBody>
      </p:sp>
    </p:spTree>
    <p:extLst>
      <p:ext uri="{BB962C8B-B14F-4D97-AF65-F5344CB8AC3E}">
        <p14:creationId xmlns:p14="http://schemas.microsoft.com/office/powerpoint/2010/main" val="12483225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448084" y="910461"/>
            <a:ext cx="8247831" cy="2000548"/>
          </a:xfrm>
          <a:prstGeom prst="rect">
            <a:avLst/>
          </a:prstGeom>
          <a:noFill/>
        </p:spPr>
        <p:txBody>
          <a:bodyPr wrap="square" rtlCol="0">
            <a:spAutoFit/>
          </a:bodyPr>
          <a:lstStyle/>
          <a:p>
            <a:r>
              <a:rPr lang="it-IT" sz="2000" b="1" dirty="0">
                <a:solidFill>
                  <a:srgbClr val="C00000"/>
                </a:solidFill>
                <a:effectLst>
                  <a:outerShdw blurRad="38100" dist="38100" dir="2700000" algn="tl">
                    <a:srgbClr val="000000">
                      <a:alpha val="43137"/>
                    </a:srgbClr>
                  </a:outerShdw>
                </a:effectLst>
              </a:rPr>
              <a:t>REALIZZAZIONE PROGETTO (ATTIVITA’)</a:t>
            </a:r>
            <a:endParaRPr lang="it-IT" sz="2000" b="1" dirty="0" smtClean="0">
              <a:solidFill>
                <a:srgbClr val="C00000"/>
              </a:solidFill>
              <a:effectLst>
                <a:outerShdw blurRad="38100" dist="38100" dir="2700000" algn="tl">
                  <a:srgbClr val="000000">
                    <a:alpha val="43137"/>
                  </a:srgbClr>
                </a:outerShdw>
              </a:effectLst>
            </a:endParaRPr>
          </a:p>
          <a:p>
            <a:r>
              <a:rPr lang="it-IT" sz="2000" dirty="0" smtClean="0"/>
              <a:t>È </a:t>
            </a:r>
            <a:r>
              <a:rPr lang="it-IT" sz="2000" dirty="0"/>
              <a:t>possibile richiedere n. 3 proroghe motivate per un periodo massimo </a:t>
            </a:r>
            <a:r>
              <a:rPr lang="it-IT" sz="2000" dirty="0" smtClean="0"/>
              <a:t>complessivo di </a:t>
            </a:r>
            <a:r>
              <a:rPr lang="it-IT" sz="2000" b="1" dirty="0"/>
              <a:t>12 mesi</a:t>
            </a:r>
            <a:r>
              <a:rPr lang="it-IT" sz="2000" dirty="0"/>
              <a:t> per l’intero progetto, indicando:</a:t>
            </a:r>
          </a:p>
          <a:p>
            <a:pPr marL="285750" lvl="0" indent="-285750">
              <a:buFont typeface="Arial" pitchFamily="34" charset="0"/>
              <a:buChar char="•"/>
            </a:pPr>
            <a:r>
              <a:rPr lang="it-IT" sz="2000" dirty="0"/>
              <a:t>i motivi che hanno determinato il ritardo;</a:t>
            </a:r>
          </a:p>
          <a:p>
            <a:pPr marL="285750" lvl="0" indent="-285750">
              <a:buFont typeface="Arial" pitchFamily="34" charset="0"/>
              <a:buChar char="•"/>
            </a:pPr>
            <a:r>
              <a:rPr lang="it-IT" sz="2000" dirty="0"/>
              <a:t>il nuovo cronoprogramma degli interventi</a:t>
            </a:r>
            <a:r>
              <a:rPr lang="it-IT" sz="2000" dirty="0" smtClean="0"/>
              <a:t>.</a:t>
            </a:r>
          </a:p>
          <a:p>
            <a:pPr lvl="0"/>
            <a:endParaRPr lang="it-IT" sz="2000" dirty="0"/>
          </a:p>
        </p:txBody>
      </p:sp>
      <p:pic>
        <p:nvPicPr>
          <p:cNvPr id="4" name="Picture 12" descr="C:\Users\paola_staffolani\Desktop\qiBXb5M5T.png"/>
          <p:cNvPicPr>
            <a:picLocks noChangeAspect="1" noChangeArrowheads="1"/>
          </p:cNvPicPr>
          <p:nvPr/>
        </p:nvPicPr>
        <p:blipFill>
          <a:blip r:embed="rId2" cstate="print"/>
          <a:srcRect/>
          <a:stretch>
            <a:fillRect/>
          </a:stretch>
        </p:blipFill>
        <p:spPr bwMode="auto">
          <a:xfrm>
            <a:off x="2267744" y="3301869"/>
            <a:ext cx="1285875" cy="963613"/>
          </a:xfrm>
          <a:prstGeom prst="rect">
            <a:avLst/>
          </a:prstGeom>
          <a:noFill/>
          <a:ln w="9525">
            <a:noFill/>
            <a:miter lim="800000"/>
            <a:headEnd/>
            <a:tailEnd/>
          </a:ln>
        </p:spPr>
      </p:pic>
      <p:pic>
        <p:nvPicPr>
          <p:cNvPr id="5" name="Picture 2" descr="C:\Users\FrancescoGobbi\Google Drive\assam\innovation broker\logo\Simbolo_InnovaMarche.png"/>
          <p:cNvPicPr>
            <a:picLocks noChangeAspect="1" noChangeArrowheads="1"/>
          </p:cNvPicPr>
          <p:nvPr/>
        </p:nvPicPr>
        <p:blipFill>
          <a:blip r:embed="rId3" cstate="print"/>
          <a:srcRect/>
          <a:stretch>
            <a:fillRect/>
          </a:stretch>
        </p:blipFill>
        <p:spPr bwMode="auto">
          <a:xfrm>
            <a:off x="5292080" y="3426489"/>
            <a:ext cx="714375" cy="714375"/>
          </a:xfrm>
          <a:prstGeom prst="rect">
            <a:avLst/>
          </a:prstGeom>
          <a:noFill/>
          <a:ln w="9525">
            <a:noFill/>
            <a:miter lim="800000"/>
            <a:headEnd/>
            <a:tailEnd/>
          </a:ln>
        </p:spPr>
      </p:pic>
      <p:sp>
        <p:nvSpPr>
          <p:cNvPr id="6" name="CasellaDiTesto 5"/>
          <p:cNvSpPr txBox="1"/>
          <p:nvPr/>
        </p:nvSpPr>
        <p:spPr>
          <a:xfrm>
            <a:off x="448084" y="4654877"/>
            <a:ext cx="8080246" cy="646331"/>
          </a:xfrm>
          <a:prstGeom prst="rect">
            <a:avLst/>
          </a:prstGeom>
          <a:solidFill>
            <a:schemeClr val="accent1">
              <a:lumMod val="60000"/>
              <a:lumOff val="40000"/>
            </a:schemeClr>
          </a:solidFill>
        </p:spPr>
        <p:txBody>
          <a:bodyPr wrap="square" rtlCol="0">
            <a:spAutoFit/>
          </a:bodyPr>
          <a:lstStyle/>
          <a:p>
            <a:r>
              <a:rPr lang="it-IT" b="1" dirty="0">
                <a:solidFill>
                  <a:srgbClr val="C00000"/>
                </a:solidFill>
                <a:effectLst>
                  <a:outerShdw blurRad="38100" dist="38100" dir="2700000" algn="tl">
                    <a:srgbClr val="000000">
                      <a:alpha val="43137"/>
                    </a:srgbClr>
                  </a:outerShdw>
                </a:effectLst>
              </a:rPr>
              <a:t>Inizio attività </a:t>
            </a:r>
            <a:r>
              <a:rPr lang="it-IT" dirty="0" smtClean="0"/>
              <a:t>E’ possibile dal giorno dopo presentazione della domanda, in ogni caso non successivamente a </a:t>
            </a:r>
            <a:r>
              <a:rPr lang="it-IT" b="1" dirty="0">
                <a:solidFill>
                  <a:srgbClr val="C00000"/>
                </a:solidFill>
                <a:effectLst>
                  <a:outerShdw blurRad="38100" dist="38100" dir="2700000" algn="tl">
                    <a:srgbClr val="000000">
                      <a:alpha val="43137"/>
                    </a:srgbClr>
                  </a:outerShdw>
                </a:effectLst>
              </a:rPr>
              <a:t>tre</a:t>
            </a:r>
            <a:r>
              <a:rPr lang="it-IT" dirty="0" smtClean="0"/>
              <a:t> </a:t>
            </a:r>
            <a:r>
              <a:rPr lang="it-IT" dirty="0" smtClean="0"/>
              <a:t>mesi dalla comunicazione finanziabilità</a:t>
            </a:r>
            <a:endParaRPr lang="it-IT" dirty="0"/>
          </a:p>
        </p:txBody>
      </p:sp>
      <p:sp>
        <p:nvSpPr>
          <p:cNvPr id="7" name="CasellaDiTesto 6"/>
          <p:cNvSpPr txBox="1"/>
          <p:nvPr/>
        </p:nvSpPr>
        <p:spPr>
          <a:xfrm>
            <a:off x="3779912" y="15007"/>
            <a:ext cx="1584176" cy="461665"/>
          </a:xfrm>
          <a:prstGeom prst="rect">
            <a:avLst/>
          </a:prstGeom>
          <a:solidFill>
            <a:schemeClr val="tx2">
              <a:lumMod val="40000"/>
              <a:lumOff val="60000"/>
            </a:schemeClr>
          </a:solidFill>
        </p:spPr>
        <p:txBody>
          <a:bodyPr wrap="square" rtlCol="0">
            <a:spAutoFit/>
          </a:bodyPr>
          <a:lstStyle/>
          <a:p>
            <a:r>
              <a:rPr lang="it-IT" sz="2400" b="1" dirty="0" smtClean="0"/>
              <a:t>Proroghe</a:t>
            </a:r>
            <a:endParaRPr lang="it-IT" sz="2400" b="1" dirty="0"/>
          </a:p>
        </p:txBody>
      </p:sp>
    </p:spTree>
    <p:extLst>
      <p:ext uri="{BB962C8B-B14F-4D97-AF65-F5344CB8AC3E}">
        <p14:creationId xmlns:p14="http://schemas.microsoft.com/office/powerpoint/2010/main" val="3178933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p:cNvSpPr txBox="1"/>
          <p:nvPr/>
        </p:nvSpPr>
        <p:spPr>
          <a:xfrm>
            <a:off x="1928813" y="1556792"/>
            <a:ext cx="6912768" cy="2862322"/>
          </a:xfrm>
          <a:prstGeom prst="rect">
            <a:avLst/>
          </a:prstGeom>
          <a:solidFill>
            <a:schemeClr val="accent6">
              <a:lumMod val="40000"/>
              <a:lumOff val="60000"/>
            </a:schemeClr>
          </a:solidFill>
        </p:spPr>
        <p:txBody>
          <a:bodyPr wrap="square" rtlCol="0">
            <a:spAutoFit/>
          </a:bodyPr>
          <a:lstStyle/>
          <a:p>
            <a:pPr marL="342900" indent="-342900">
              <a:buFont typeface="Wingdings" panose="05000000000000000000" pitchFamily="2" charset="2"/>
              <a:buChar char="ü"/>
            </a:pPr>
            <a:r>
              <a:rPr lang="it-IT" sz="2000" dirty="0" smtClean="0"/>
              <a:t>Comunicazione </a:t>
            </a:r>
            <a:r>
              <a:rPr lang="it-IT" sz="2000" b="1" dirty="0" smtClean="0"/>
              <a:t>inizio</a:t>
            </a:r>
            <a:r>
              <a:rPr lang="it-IT" sz="2000" dirty="0" smtClean="0"/>
              <a:t> </a:t>
            </a:r>
            <a:r>
              <a:rPr lang="it-IT" sz="2000" b="1" dirty="0" smtClean="0"/>
              <a:t>lavori</a:t>
            </a:r>
            <a:r>
              <a:rPr lang="it-IT" sz="2000" dirty="0" smtClean="0"/>
              <a:t> entro 1 mese dall’avvio del progetto e comunque entro </a:t>
            </a:r>
            <a:r>
              <a:rPr lang="it-IT" sz="2000" b="1" dirty="0" smtClean="0">
                <a:solidFill>
                  <a:srgbClr val="FF0000"/>
                </a:solidFill>
                <a:effectLst>
                  <a:outerShdw blurRad="38100" dist="38100" dir="2700000" algn="tl">
                    <a:srgbClr val="000000">
                      <a:alpha val="43137"/>
                    </a:srgbClr>
                  </a:outerShdw>
                </a:effectLst>
              </a:rPr>
              <a:t>3</a:t>
            </a:r>
            <a:r>
              <a:rPr lang="it-IT" sz="2000" dirty="0" smtClean="0"/>
              <a:t> </a:t>
            </a:r>
            <a:r>
              <a:rPr lang="it-IT" sz="2000" dirty="0" smtClean="0"/>
              <a:t>mesi dalla finanziabilità;</a:t>
            </a:r>
          </a:p>
          <a:p>
            <a:pPr marL="342900" indent="-342900">
              <a:buFont typeface="Wingdings" panose="05000000000000000000" pitchFamily="2" charset="2"/>
              <a:buChar char="ü"/>
            </a:pPr>
            <a:r>
              <a:rPr lang="it-IT" sz="2000" dirty="0" smtClean="0"/>
              <a:t>Comunicazione del </a:t>
            </a:r>
            <a:r>
              <a:rPr lang="it-IT" sz="2000" b="1" dirty="0" smtClean="0"/>
              <a:t>calendario</a:t>
            </a:r>
            <a:r>
              <a:rPr lang="it-IT" sz="2000" dirty="0" smtClean="0"/>
              <a:t> delle azioni informative e divulgative almeno 5 giorni prima dell’attività;</a:t>
            </a:r>
          </a:p>
          <a:p>
            <a:pPr marL="342900" indent="-342900">
              <a:buFont typeface="Wingdings" panose="05000000000000000000" pitchFamily="2" charset="2"/>
              <a:buChar char="ü"/>
            </a:pPr>
            <a:r>
              <a:rPr lang="it-IT" sz="2000" dirty="0" smtClean="0"/>
              <a:t>Invio della </a:t>
            </a:r>
            <a:r>
              <a:rPr lang="it-IT" sz="2000" b="1" dirty="0" smtClean="0"/>
              <a:t>relazione tecnica </a:t>
            </a:r>
            <a:r>
              <a:rPr lang="it-IT" sz="2000" dirty="0" smtClean="0"/>
              <a:t>illustrativa delle attività svolte al termine di ciascuna annualità di progetto</a:t>
            </a:r>
          </a:p>
          <a:p>
            <a:pPr marL="342900" indent="-342900">
              <a:buFont typeface="Wingdings" panose="05000000000000000000" pitchFamily="2" charset="2"/>
              <a:buChar char="ü"/>
            </a:pPr>
            <a:r>
              <a:rPr lang="it-IT" sz="2000" b="1" dirty="0"/>
              <a:t>Erogare</a:t>
            </a:r>
            <a:r>
              <a:rPr lang="it-IT" sz="2000" dirty="0"/>
              <a:t> le somme spettanti </a:t>
            </a:r>
            <a:r>
              <a:rPr lang="it-IT" sz="2000" b="1" dirty="0"/>
              <a:t>a ciascun partner </a:t>
            </a:r>
            <a:r>
              <a:rPr lang="it-IT" sz="2000" dirty="0" smtClean="0"/>
              <a:t>entro 30 giorni dall’accredito e </a:t>
            </a:r>
            <a:r>
              <a:rPr lang="it-IT" sz="2000" dirty="0"/>
              <a:t>trasmettere alla regione Marche la documentazione attestante il </a:t>
            </a:r>
            <a:r>
              <a:rPr lang="it-IT" sz="2000" dirty="0" smtClean="0"/>
              <a:t>pagamen</a:t>
            </a:r>
            <a:r>
              <a:rPr lang="it-IT" sz="2000" dirty="0"/>
              <a:t>to</a:t>
            </a:r>
          </a:p>
        </p:txBody>
      </p:sp>
      <p:pic>
        <p:nvPicPr>
          <p:cNvPr id="6" name="Immagin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153" y="2349164"/>
            <a:ext cx="1837184" cy="1837184"/>
          </a:xfrm>
          <a:prstGeom prst="rect">
            <a:avLst/>
          </a:prstGeom>
        </p:spPr>
      </p:pic>
      <p:sp>
        <p:nvSpPr>
          <p:cNvPr id="7" name="CasellaDiTesto 6"/>
          <p:cNvSpPr txBox="1"/>
          <p:nvPr/>
        </p:nvSpPr>
        <p:spPr>
          <a:xfrm>
            <a:off x="3707904" y="44624"/>
            <a:ext cx="1430809" cy="461665"/>
          </a:xfrm>
          <a:prstGeom prst="rect">
            <a:avLst/>
          </a:prstGeom>
          <a:solidFill>
            <a:schemeClr val="tx2">
              <a:lumMod val="40000"/>
              <a:lumOff val="60000"/>
            </a:schemeClr>
          </a:solidFill>
        </p:spPr>
        <p:txBody>
          <a:bodyPr wrap="square" rtlCol="0">
            <a:spAutoFit/>
          </a:bodyPr>
          <a:lstStyle/>
          <a:p>
            <a:r>
              <a:rPr lang="it-IT" sz="2400" b="1" dirty="0"/>
              <a:t>Obblighi</a:t>
            </a:r>
          </a:p>
        </p:txBody>
      </p:sp>
    </p:spTree>
    <p:extLst>
      <p:ext uri="{BB962C8B-B14F-4D97-AF65-F5344CB8AC3E}">
        <p14:creationId xmlns:p14="http://schemas.microsoft.com/office/powerpoint/2010/main" val="12988070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2483768" y="44624"/>
            <a:ext cx="3672408" cy="461665"/>
          </a:xfrm>
          <a:prstGeom prst="rect">
            <a:avLst/>
          </a:prstGeom>
          <a:solidFill>
            <a:schemeClr val="tx2">
              <a:lumMod val="40000"/>
              <a:lumOff val="60000"/>
            </a:schemeClr>
          </a:solidFill>
        </p:spPr>
        <p:txBody>
          <a:bodyPr wrap="square" rtlCol="0">
            <a:spAutoFit/>
          </a:bodyPr>
          <a:lstStyle/>
          <a:p>
            <a:r>
              <a:rPr lang="it-IT" sz="2400" b="1" dirty="0" smtClean="0"/>
              <a:t>Informazione e pubblicità</a:t>
            </a:r>
            <a:endParaRPr lang="it-IT" sz="2400" b="1" dirty="0"/>
          </a:p>
        </p:txBody>
      </p:sp>
      <p:sp>
        <p:nvSpPr>
          <p:cNvPr id="3" name="CasellaDiTesto 2"/>
          <p:cNvSpPr txBox="1"/>
          <p:nvPr/>
        </p:nvSpPr>
        <p:spPr>
          <a:xfrm>
            <a:off x="395536" y="836712"/>
            <a:ext cx="2376264" cy="369332"/>
          </a:xfrm>
          <a:prstGeom prst="rect">
            <a:avLst/>
          </a:prstGeom>
          <a:solidFill>
            <a:schemeClr val="accent4">
              <a:lumMod val="75000"/>
            </a:schemeClr>
          </a:solidFill>
        </p:spPr>
        <p:txBody>
          <a:bodyPr wrap="square" rtlCol="0">
            <a:spAutoFit/>
          </a:bodyPr>
          <a:lstStyle/>
          <a:p>
            <a:r>
              <a:rPr lang="it-IT" b="1" dirty="0" smtClean="0">
                <a:solidFill>
                  <a:schemeClr val="bg1"/>
                </a:solidFill>
              </a:rPr>
              <a:t>Obblighi informativi:</a:t>
            </a:r>
            <a:endParaRPr lang="it-IT" b="1" dirty="0">
              <a:solidFill>
                <a:schemeClr val="bg1"/>
              </a:solidFill>
            </a:endParaRPr>
          </a:p>
        </p:txBody>
      </p:sp>
      <p:sp>
        <p:nvSpPr>
          <p:cNvPr id="4" name="CasellaDiTesto 3"/>
          <p:cNvSpPr txBox="1"/>
          <p:nvPr/>
        </p:nvSpPr>
        <p:spPr>
          <a:xfrm>
            <a:off x="395536" y="1412776"/>
            <a:ext cx="8352928" cy="646331"/>
          </a:xfrm>
          <a:prstGeom prst="rect">
            <a:avLst/>
          </a:prstGeom>
          <a:solidFill>
            <a:schemeClr val="accent4">
              <a:lumMod val="40000"/>
              <a:lumOff val="60000"/>
            </a:schemeClr>
          </a:solidFill>
          <a:ln w="3175">
            <a:solidFill>
              <a:schemeClr val="tx1"/>
            </a:solidFill>
          </a:ln>
        </p:spPr>
        <p:txBody>
          <a:bodyPr wrap="square" rtlCol="0">
            <a:spAutoFit/>
          </a:bodyPr>
          <a:lstStyle/>
          <a:p>
            <a:r>
              <a:rPr lang="it-IT" dirty="0" smtClean="0"/>
              <a:t>Collocare almeno un </a:t>
            </a:r>
            <a:r>
              <a:rPr lang="it-IT" b="1" dirty="0" smtClean="0"/>
              <a:t>poster</a:t>
            </a:r>
            <a:r>
              <a:rPr lang="it-IT" dirty="0" smtClean="0"/>
              <a:t> con informazioni sull’operazione in luogo visibile al pubblico</a:t>
            </a:r>
            <a:endParaRPr lang="it-IT" dirty="0"/>
          </a:p>
        </p:txBody>
      </p:sp>
      <p:sp>
        <p:nvSpPr>
          <p:cNvPr id="5" name="CasellaDiTesto 4"/>
          <p:cNvSpPr txBox="1"/>
          <p:nvPr/>
        </p:nvSpPr>
        <p:spPr>
          <a:xfrm>
            <a:off x="395536" y="2134597"/>
            <a:ext cx="8352928" cy="646331"/>
          </a:xfrm>
          <a:prstGeom prst="rect">
            <a:avLst/>
          </a:prstGeom>
          <a:solidFill>
            <a:schemeClr val="accent4">
              <a:lumMod val="60000"/>
              <a:lumOff val="40000"/>
            </a:schemeClr>
          </a:solidFill>
          <a:ln w="3175">
            <a:solidFill>
              <a:schemeClr val="tx1"/>
            </a:solidFill>
          </a:ln>
        </p:spPr>
        <p:txBody>
          <a:bodyPr wrap="square" rtlCol="0">
            <a:spAutoFit/>
          </a:bodyPr>
          <a:lstStyle/>
          <a:p>
            <a:r>
              <a:rPr lang="it-IT" dirty="0" smtClean="0"/>
              <a:t>Se investimento supera </a:t>
            </a:r>
            <a:r>
              <a:rPr lang="it-IT" b="1" dirty="0" smtClean="0"/>
              <a:t>€ 50.000 </a:t>
            </a:r>
            <a:r>
              <a:rPr lang="it-IT" dirty="0" smtClean="0"/>
              <a:t>il capofila e/o partner espone una </a:t>
            </a:r>
            <a:r>
              <a:rPr lang="it-IT" b="1" dirty="0" smtClean="0"/>
              <a:t>targa</a:t>
            </a:r>
            <a:r>
              <a:rPr lang="it-IT" dirty="0" smtClean="0"/>
              <a:t> informativa con indicazioni sul progetto</a:t>
            </a:r>
            <a:endParaRPr lang="it-IT" dirty="0"/>
          </a:p>
        </p:txBody>
      </p:sp>
      <p:sp>
        <p:nvSpPr>
          <p:cNvPr id="6" name="CasellaDiTesto 5"/>
          <p:cNvSpPr txBox="1"/>
          <p:nvPr/>
        </p:nvSpPr>
        <p:spPr>
          <a:xfrm>
            <a:off x="395536" y="2915652"/>
            <a:ext cx="1080120" cy="369332"/>
          </a:xfrm>
          <a:prstGeom prst="rect">
            <a:avLst/>
          </a:prstGeom>
          <a:solidFill>
            <a:schemeClr val="accent3">
              <a:lumMod val="20000"/>
              <a:lumOff val="80000"/>
            </a:schemeClr>
          </a:solidFill>
          <a:ln w="3175">
            <a:solidFill>
              <a:schemeClr val="tx1"/>
            </a:solidFill>
          </a:ln>
        </p:spPr>
        <p:txBody>
          <a:bodyPr wrap="square" rtlCol="0">
            <a:spAutoFit/>
          </a:bodyPr>
          <a:lstStyle/>
          <a:p>
            <a:r>
              <a:rPr lang="it-IT" dirty="0" smtClean="0"/>
              <a:t>Sito web </a:t>
            </a:r>
            <a:endParaRPr lang="it-IT" dirty="0"/>
          </a:p>
        </p:txBody>
      </p:sp>
      <p:sp>
        <p:nvSpPr>
          <p:cNvPr id="7" name="CasellaDiTesto 6"/>
          <p:cNvSpPr txBox="1"/>
          <p:nvPr/>
        </p:nvSpPr>
        <p:spPr>
          <a:xfrm>
            <a:off x="395536" y="3347700"/>
            <a:ext cx="1080120" cy="369332"/>
          </a:xfrm>
          <a:prstGeom prst="rect">
            <a:avLst/>
          </a:prstGeom>
          <a:solidFill>
            <a:schemeClr val="accent3">
              <a:lumMod val="20000"/>
              <a:lumOff val="80000"/>
            </a:schemeClr>
          </a:solidFill>
          <a:ln w="3175">
            <a:solidFill>
              <a:schemeClr val="tx1"/>
            </a:solidFill>
          </a:ln>
        </p:spPr>
        <p:txBody>
          <a:bodyPr wrap="square" rtlCol="0">
            <a:spAutoFit/>
          </a:bodyPr>
          <a:lstStyle/>
          <a:p>
            <a:r>
              <a:rPr lang="it-IT" dirty="0" smtClean="0"/>
              <a:t>Social</a:t>
            </a:r>
            <a:endParaRPr lang="it-IT" dirty="0"/>
          </a:p>
        </p:txBody>
      </p:sp>
      <p:sp>
        <p:nvSpPr>
          <p:cNvPr id="8" name="CasellaDiTesto 7"/>
          <p:cNvSpPr txBox="1"/>
          <p:nvPr/>
        </p:nvSpPr>
        <p:spPr>
          <a:xfrm>
            <a:off x="395536" y="3779748"/>
            <a:ext cx="1512168" cy="369332"/>
          </a:xfrm>
          <a:prstGeom prst="rect">
            <a:avLst/>
          </a:prstGeom>
          <a:solidFill>
            <a:schemeClr val="accent3">
              <a:lumMod val="20000"/>
              <a:lumOff val="80000"/>
            </a:schemeClr>
          </a:solidFill>
          <a:ln w="3175">
            <a:solidFill>
              <a:schemeClr val="tx1"/>
            </a:solidFill>
          </a:ln>
        </p:spPr>
        <p:txBody>
          <a:bodyPr wrap="square" rtlCol="0">
            <a:spAutoFit/>
          </a:bodyPr>
          <a:lstStyle/>
          <a:p>
            <a:r>
              <a:rPr lang="it-IT" dirty="0" smtClean="0"/>
              <a:t>Pubblicazioni</a:t>
            </a:r>
            <a:endParaRPr lang="it-IT" dirty="0"/>
          </a:p>
        </p:txBody>
      </p:sp>
      <p:sp>
        <p:nvSpPr>
          <p:cNvPr id="9" name="CasellaDiTesto 8"/>
          <p:cNvSpPr txBox="1"/>
          <p:nvPr/>
        </p:nvSpPr>
        <p:spPr>
          <a:xfrm>
            <a:off x="395536" y="4222829"/>
            <a:ext cx="2232248" cy="646331"/>
          </a:xfrm>
          <a:prstGeom prst="rect">
            <a:avLst/>
          </a:prstGeom>
          <a:solidFill>
            <a:schemeClr val="accent3">
              <a:lumMod val="20000"/>
              <a:lumOff val="80000"/>
            </a:schemeClr>
          </a:solidFill>
          <a:ln w="3175">
            <a:solidFill>
              <a:schemeClr val="tx1"/>
            </a:solidFill>
          </a:ln>
        </p:spPr>
        <p:txBody>
          <a:bodyPr wrap="square" rtlCol="0">
            <a:spAutoFit/>
          </a:bodyPr>
          <a:lstStyle/>
          <a:p>
            <a:r>
              <a:rPr lang="it-IT" dirty="0" smtClean="0"/>
              <a:t>Locandine seminari e convegni</a:t>
            </a:r>
            <a:endParaRPr lang="it-IT" dirty="0"/>
          </a:p>
        </p:txBody>
      </p:sp>
      <p:sp>
        <p:nvSpPr>
          <p:cNvPr id="10" name="CasellaDiTesto 9"/>
          <p:cNvSpPr txBox="1"/>
          <p:nvPr/>
        </p:nvSpPr>
        <p:spPr>
          <a:xfrm>
            <a:off x="395536" y="4942909"/>
            <a:ext cx="2952328" cy="646331"/>
          </a:xfrm>
          <a:prstGeom prst="rect">
            <a:avLst/>
          </a:prstGeom>
          <a:solidFill>
            <a:schemeClr val="accent3">
              <a:lumMod val="20000"/>
              <a:lumOff val="80000"/>
            </a:schemeClr>
          </a:solidFill>
          <a:ln w="3175">
            <a:solidFill>
              <a:schemeClr val="tx1"/>
            </a:solidFill>
          </a:ln>
        </p:spPr>
        <p:txBody>
          <a:bodyPr wrap="square" rtlCol="0">
            <a:spAutoFit/>
          </a:bodyPr>
          <a:lstStyle/>
          <a:p>
            <a:r>
              <a:rPr lang="it-IT" dirty="0" smtClean="0"/>
              <a:t>Altre azioni di informazione e comunicazione</a:t>
            </a:r>
            <a:endParaRPr lang="it-IT" dirty="0"/>
          </a:p>
        </p:txBody>
      </p:sp>
      <p:sp>
        <p:nvSpPr>
          <p:cNvPr id="11" name="CasellaDiTesto 10"/>
          <p:cNvSpPr txBox="1"/>
          <p:nvPr/>
        </p:nvSpPr>
        <p:spPr>
          <a:xfrm>
            <a:off x="3995936" y="3729806"/>
            <a:ext cx="4248472" cy="923330"/>
          </a:xfrm>
          <a:prstGeom prst="rect">
            <a:avLst/>
          </a:prstGeom>
          <a:solidFill>
            <a:schemeClr val="accent1">
              <a:lumMod val="60000"/>
              <a:lumOff val="40000"/>
            </a:schemeClr>
          </a:solidFill>
          <a:ln w="3175">
            <a:solidFill>
              <a:schemeClr val="tx1"/>
            </a:solidFill>
          </a:ln>
        </p:spPr>
        <p:txBody>
          <a:bodyPr wrap="square" rtlCol="0">
            <a:spAutoFit/>
          </a:bodyPr>
          <a:lstStyle/>
          <a:p>
            <a:r>
              <a:rPr lang="it-IT" dirty="0" smtClean="0"/>
              <a:t>Chiaro riferimento alla misura e all’obiettivo dell’operazione, mettendo in evidenza il sostegno finanziario dell’Unione</a:t>
            </a:r>
            <a:endParaRPr lang="it-IT" dirty="0"/>
          </a:p>
        </p:txBody>
      </p:sp>
      <p:sp>
        <p:nvSpPr>
          <p:cNvPr id="13" name="Parentesi graffa chiusa 12"/>
          <p:cNvSpPr/>
          <p:nvPr/>
        </p:nvSpPr>
        <p:spPr>
          <a:xfrm>
            <a:off x="3491880" y="2915652"/>
            <a:ext cx="432048" cy="2570222"/>
          </a:xfrm>
          <a:prstGeom prst="righ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pic>
        <p:nvPicPr>
          <p:cNvPr id="14" name="Immagin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5336269" y="4725144"/>
            <a:ext cx="1207765" cy="1207765"/>
          </a:xfrm>
          <a:prstGeom prst="rect">
            <a:avLst/>
          </a:prstGeom>
        </p:spPr>
      </p:pic>
    </p:spTree>
    <p:extLst>
      <p:ext uri="{BB962C8B-B14F-4D97-AF65-F5344CB8AC3E}">
        <p14:creationId xmlns:p14="http://schemas.microsoft.com/office/powerpoint/2010/main" val="4477861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regione.marche.it/portals/0/PSR/panorama%20verso%20il%20Monte%20S.%20Vicino%20con%20Cupramontana%20sullo%20sfond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719" y="1124744"/>
            <a:ext cx="8916561" cy="4320480"/>
          </a:xfrm>
          <a:prstGeom prst="rect">
            <a:avLst/>
          </a:prstGeom>
          <a:noFill/>
          <a:extLst>
            <a:ext uri="{909E8E84-426E-40DD-AFC4-6F175D3DCCD1}">
              <a14:hiddenFill xmlns:a14="http://schemas.microsoft.com/office/drawing/2010/main">
                <a:solidFill>
                  <a:srgbClr val="FFFFFF"/>
                </a:solidFill>
              </a14:hiddenFill>
            </a:ext>
          </a:extLst>
        </p:spPr>
      </p:pic>
      <p:sp>
        <p:nvSpPr>
          <p:cNvPr id="5" name="CasellaDiTesto 4"/>
          <p:cNvSpPr txBox="1"/>
          <p:nvPr/>
        </p:nvSpPr>
        <p:spPr>
          <a:xfrm>
            <a:off x="2843808" y="1124744"/>
            <a:ext cx="3474388" cy="523220"/>
          </a:xfrm>
          <a:prstGeom prst="rect">
            <a:avLst/>
          </a:prstGeom>
          <a:noFill/>
        </p:spPr>
        <p:txBody>
          <a:bodyPr wrap="square" rtlCol="0">
            <a:spAutoFit/>
          </a:bodyPr>
          <a:lstStyle/>
          <a:p>
            <a:r>
              <a:rPr lang="it-IT" sz="2800" b="1" dirty="0" smtClean="0">
                <a:solidFill>
                  <a:schemeClr val="bg1"/>
                </a:solidFill>
                <a:effectLst>
                  <a:outerShdw blurRad="38100" dist="38100" dir="2700000" algn="tl">
                    <a:srgbClr val="000000">
                      <a:alpha val="43137"/>
                    </a:srgbClr>
                  </a:outerShdw>
                </a:effectLst>
              </a:rPr>
              <a:t>Grazie dell’attenzione</a:t>
            </a:r>
            <a:endParaRPr lang="it-IT" sz="28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5252072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15570" y="836712"/>
            <a:ext cx="7236296" cy="400110"/>
          </a:xfrm>
          <a:prstGeom prst="rect">
            <a:avLst/>
          </a:prstGeom>
          <a:noFill/>
        </p:spPr>
        <p:txBody>
          <a:bodyPr wrap="square" rtlCol="0">
            <a:spAutoFit/>
          </a:bodyPr>
          <a:lstStyle/>
          <a:p>
            <a:pPr algn="just"/>
            <a:r>
              <a:rPr lang="it-IT" sz="2000" dirty="0" smtClean="0">
                <a:solidFill>
                  <a:srgbClr val="FF0000"/>
                </a:solidFill>
                <a:effectLst>
                  <a:outerShdw blurRad="38100" dist="38100" dir="2700000" algn="tl">
                    <a:srgbClr val="000000">
                      <a:alpha val="43137"/>
                    </a:srgbClr>
                  </a:outerShdw>
                </a:effectLst>
              </a:rPr>
              <a:t>I </a:t>
            </a:r>
            <a:r>
              <a:rPr lang="it-IT" sz="2000" dirty="0">
                <a:solidFill>
                  <a:srgbClr val="FF0000"/>
                </a:solidFill>
                <a:effectLst>
                  <a:outerShdw blurRad="38100" dist="38100" dir="2700000" algn="tl">
                    <a:srgbClr val="000000">
                      <a:alpha val="43137"/>
                    </a:srgbClr>
                  </a:outerShdw>
                </a:effectLst>
              </a:rPr>
              <a:t>beneficiari della sottomisura sono i </a:t>
            </a:r>
            <a:r>
              <a:rPr lang="it-IT" sz="2000" b="1" dirty="0">
                <a:solidFill>
                  <a:srgbClr val="FF0000"/>
                </a:solidFill>
                <a:effectLst>
                  <a:outerShdw blurRad="38100" dist="38100" dir="2700000" algn="tl">
                    <a:srgbClr val="000000">
                      <a:alpha val="43137"/>
                    </a:srgbClr>
                  </a:outerShdw>
                </a:effectLst>
              </a:rPr>
              <a:t>Gruppi Operativi </a:t>
            </a:r>
            <a:r>
              <a:rPr lang="it-IT" sz="2000" dirty="0">
                <a:solidFill>
                  <a:srgbClr val="FF0000"/>
                </a:solidFill>
                <a:effectLst>
                  <a:outerShdw blurRad="38100" dist="38100" dir="2700000" algn="tl">
                    <a:srgbClr val="000000">
                      <a:alpha val="43137"/>
                    </a:srgbClr>
                  </a:outerShdw>
                </a:effectLst>
              </a:rPr>
              <a:t>(GO) del </a:t>
            </a:r>
            <a:r>
              <a:rPr lang="it-IT" sz="2000" dirty="0" smtClean="0">
                <a:solidFill>
                  <a:srgbClr val="FF0000"/>
                </a:solidFill>
                <a:effectLst>
                  <a:outerShdw blurRad="38100" dist="38100" dir="2700000" algn="tl">
                    <a:srgbClr val="000000">
                      <a:alpha val="43137"/>
                    </a:srgbClr>
                  </a:outerShdw>
                </a:effectLst>
              </a:rPr>
              <a:t>PEI. </a:t>
            </a:r>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96336" y="602412"/>
            <a:ext cx="1126424" cy="87302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CasellaDiTesto 6"/>
          <p:cNvSpPr txBox="1"/>
          <p:nvPr/>
        </p:nvSpPr>
        <p:spPr>
          <a:xfrm>
            <a:off x="62479" y="2444121"/>
            <a:ext cx="8924323" cy="2554545"/>
          </a:xfrm>
          <a:prstGeom prst="rect">
            <a:avLst/>
          </a:prstGeom>
          <a:solidFill>
            <a:schemeClr val="accent4">
              <a:lumMod val="40000"/>
              <a:lumOff val="60000"/>
            </a:schemeClr>
          </a:solidFill>
        </p:spPr>
        <p:txBody>
          <a:bodyPr wrap="square" rtlCol="0">
            <a:spAutoFit/>
          </a:bodyPr>
          <a:lstStyle/>
          <a:p>
            <a:pPr algn="just"/>
            <a:r>
              <a:rPr lang="it-IT" sz="1600" dirty="0" smtClean="0"/>
              <a:t>Il GO deve essere composto da almeno </a:t>
            </a:r>
            <a:r>
              <a:rPr lang="it-IT" sz="1600" b="1" dirty="0" smtClean="0"/>
              <a:t>due soggetti </a:t>
            </a:r>
            <a:r>
              <a:rPr lang="it-IT" sz="1600" dirty="0" smtClean="0"/>
              <a:t>che rappresentano le </a:t>
            </a:r>
            <a:r>
              <a:rPr lang="it-IT" sz="1600" b="1" dirty="0" smtClean="0"/>
              <a:t>3 tipologie </a:t>
            </a:r>
            <a:r>
              <a:rPr lang="it-IT" sz="1600" dirty="0" smtClean="0"/>
              <a:t>di seguito descritte: </a:t>
            </a:r>
          </a:p>
          <a:p>
            <a:pPr algn="just"/>
            <a:endParaRPr lang="it-IT" sz="1600" dirty="0" smtClean="0"/>
          </a:p>
          <a:p>
            <a:pPr marL="285750" indent="-285750" algn="just">
              <a:buFont typeface="Wingdings" panose="05000000000000000000" pitchFamily="2" charset="2"/>
              <a:buChar char="q"/>
            </a:pPr>
            <a:r>
              <a:rPr lang="it-IT" sz="1600" dirty="0" smtClean="0"/>
              <a:t>Imprenditori </a:t>
            </a:r>
            <a:r>
              <a:rPr lang="it-IT" sz="1600" dirty="0"/>
              <a:t>agricoli </a:t>
            </a:r>
            <a:r>
              <a:rPr lang="it-IT" sz="1600" dirty="0" smtClean="0"/>
              <a:t>e/o del settore agroalimentare e/o </a:t>
            </a:r>
            <a:r>
              <a:rPr lang="it-IT" sz="1600" dirty="0"/>
              <a:t>forestali (in forma individuale o associata</a:t>
            </a:r>
            <a:r>
              <a:rPr lang="it-IT" sz="1600" dirty="0" smtClean="0"/>
              <a:t>);</a:t>
            </a:r>
          </a:p>
          <a:p>
            <a:pPr marL="285750" indent="-285750" algn="just">
              <a:buFont typeface="Wingdings" panose="05000000000000000000" pitchFamily="2" charset="2"/>
              <a:buChar char="q"/>
            </a:pPr>
            <a:endParaRPr lang="it-IT" sz="1600" dirty="0" smtClean="0"/>
          </a:p>
          <a:p>
            <a:pPr marL="285750" indent="-285750" algn="just">
              <a:buFont typeface="Wingdings" panose="05000000000000000000" pitchFamily="2" charset="2"/>
              <a:buChar char="q"/>
            </a:pPr>
            <a:r>
              <a:rPr lang="it-IT" sz="1600" dirty="0" smtClean="0"/>
              <a:t>Soggetto operante nel campo della </a:t>
            </a:r>
            <a:r>
              <a:rPr lang="it-IT" sz="1600" b="1" dirty="0" smtClean="0">
                <a:solidFill>
                  <a:srgbClr val="FF0000"/>
                </a:solidFill>
              </a:rPr>
              <a:t>ricerca e sperimentazione agricola e/o forestale</a:t>
            </a:r>
            <a:r>
              <a:rPr lang="it-IT" sz="1600" dirty="0" smtClean="0"/>
              <a:t>;</a:t>
            </a:r>
          </a:p>
          <a:p>
            <a:pPr algn="just"/>
            <a:endParaRPr lang="it-IT" sz="1600" dirty="0" smtClean="0"/>
          </a:p>
          <a:p>
            <a:pPr marL="285750" indent="-285750" algn="just">
              <a:buFont typeface="Wingdings" panose="05000000000000000000" pitchFamily="2" charset="2"/>
              <a:buChar char="q"/>
            </a:pPr>
            <a:r>
              <a:rPr lang="it-IT" sz="1600" dirty="0" smtClean="0"/>
              <a:t>Soggetto operante nel campo del trasferimento di conoscenze e informazione di cui alla Misura 1 e/o di consulenza di cui alla misura 2, sempre del settore agricolo/forestale.</a:t>
            </a:r>
            <a:endParaRPr lang="it-IT" sz="1600" dirty="0"/>
          </a:p>
        </p:txBody>
      </p:sp>
      <p:sp>
        <p:nvSpPr>
          <p:cNvPr id="8" name="CasellaDiTesto 7"/>
          <p:cNvSpPr txBox="1"/>
          <p:nvPr/>
        </p:nvSpPr>
        <p:spPr>
          <a:xfrm>
            <a:off x="3635896" y="14425"/>
            <a:ext cx="1908619" cy="461665"/>
          </a:xfrm>
          <a:prstGeom prst="rect">
            <a:avLst/>
          </a:prstGeom>
          <a:solidFill>
            <a:schemeClr val="tx2">
              <a:lumMod val="40000"/>
              <a:lumOff val="60000"/>
            </a:schemeClr>
          </a:solidFill>
        </p:spPr>
        <p:txBody>
          <a:bodyPr wrap="square" rtlCol="0">
            <a:spAutoFit/>
          </a:bodyPr>
          <a:lstStyle/>
          <a:p>
            <a:r>
              <a:rPr lang="it-IT" sz="2400" b="1" dirty="0" smtClean="0"/>
              <a:t>Destinatari</a:t>
            </a:r>
            <a:endParaRPr lang="it-IT" sz="2400" b="1" dirty="0"/>
          </a:p>
        </p:txBody>
      </p:sp>
      <p:sp>
        <p:nvSpPr>
          <p:cNvPr id="9" name="Rettangolo 8"/>
          <p:cNvSpPr/>
          <p:nvPr/>
        </p:nvSpPr>
        <p:spPr>
          <a:xfrm>
            <a:off x="89646" y="1638092"/>
            <a:ext cx="7074642" cy="646331"/>
          </a:xfrm>
          <a:prstGeom prst="rect">
            <a:avLst/>
          </a:prstGeom>
          <a:solidFill>
            <a:schemeClr val="tx2">
              <a:lumMod val="40000"/>
              <a:lumOff val="60000"/>
            </a:schemeClr>
          </a:solidFill>
        </p:spPr>
        <p:txBody>
          <a:bodyPr wrap="square">
            <a:spAutoFit/>
          </a:bodyPr>
          <a:lstStyle/>
          <a:p>
            <a:pPr algn="just"/>
            <a:r>
              <a:rPr lang="it-IT" dirty="0">
                <a:effectLst>
                  <a:outerShdw blurRad="38100" dist="38100" dir="2700000" algn="tl">
                    <a:srgbClr val="000000">
                      <a:alpha val="43137"/>
                    </a:srgbClr>
                  </a:outerShdw>
                </a:effectLst>
              </a:rPr>
              <a:t>CAPOFILA: impresa agricola/forestale/agroalimentare in forma singola o associata</a:t>
            </a:r>
          </a:p>
        </p:txBody>
      </p:sp>
      <p:sp>
        <p:nvSpPr>
          <p:cNvPr id="10" name="Fumetto 1 9"/>
          <p:cNvSpPr/>
          <p:nvPr/>
        </p:nvSpPr>
        <p:spPr>
          <a:xfrm>
            <a:off x="755576" y="2390440"/>
            <a:ext cx="2520280" cy="894544"/>
          </a:xfrm>
          <a:prstGeom prst="wedgeRectCallou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it-IT" sz="1400" b="1" dirty="0" smtClean="0">
                <a:solidFill>
                  <a:sysClr val="windowText" lastClr="000000"/>
                </a:solidFill>
              </a:rPr>
              <a:t>Requisiti partner Ente di ricerca</a:t>
            </a:r>
            <a:r>
              <a:rPr lang="it-IT" sz="1400" b="1" dirty="0">
                <a:solidFill>
                  <a:schemeClr val="tx1"/>
                </a:solidFill>
              </a:rPr>
              <a:t>:</a:t>
            </a:r>
            <a:r>
              <a:rPr lang="it-IT" sz="1400" b="1" dirty="0" smtClean="0">
                <a:solidFill>
                  <a:schemeClr val="tx1"/>
                </a:solidFill>
              </a:rPr>
              <a:t> </a:t>
            </a:r>
            <a:r>
              <a:rPr lang="it-IT" sz="1400" dirty="0" smtClean="0">
                <a:solidFill>
                  <a:schemeClr val="tx1"/>
                </a:solidFill>
              </a:rPr>
              <a:t>Comprovata esperienza nel settore/materia oggetto dell’innovazione. </a:t>
            </a:r>
            <a:endParaRPr lang="it-IT" sz="1400" dirty="0">
              <a:solidFill>
                <a:schemeClr val="tx1"/>
              </a:solidFill>
            </a:endParaRPr>
          </a:p>
        </p:txBody>
      </p:sp>
      <p:sp>
        <p:nvSpPr>
          <p:cNvPr id="11" name="Fumetto 1 10"/>
          <p:cNvSpPr/>
          <p:nvPr/>
        </p:nvSpPr>
        <p:spPr>
          <a:xfrm>
            <a:off x="4119297" y="2316609"/>
            <a:ext cx="4591744" cy="1637857"/>
          </a:xfrm>
          <a:prstGeom prst="wedgeRectCallou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1400" b="1" dirty="0" smtClean="0">
                <a:solidFill>
                  <a:sysClr val="windowText" lastClr="000000"/>
                </a:solidFill>
              </a:rPr>
              <a:t>Requisiti partner attività di informazione e/o consulenza</a:t>
            </a:r>
            <a:r>
              <a:rPr lang="it-IT" sz="1400" b="1" dirty="0" smtClean="0">
                <a:solidFill>
                  <a:schemeClr val="tx1"/>
                </a:solidFill>
              </a:rPr>
              <a:t>: </a:t>
            </a:r>
            <a:r>
              <a:rPr lang="it-IT" sz="1400" dirty="0" smtClean="0">
                <a:solidFill>
                  <a:schemeClr val="tx1"/>
                </a:solidFill>
              </a:rPr>
              <a:t>Requisiti previsti dal par. 5.1.2 del </a:t>
            </a:r>
            <a:r>
              <a:rPr lang="it-IT" sz="1400" dirty="0">
                <a:solidFill>
                  <a:schemeClr val="tx1"/>
                </a:solidFill>
              </a:rPr>
              <a:t>bando della sottomisura 1.1 (Azioni formative</a:t>
            </a:r>
            <a:r>
              <a:rPr lang="it-IT" sz="1400" dirty="0" smtClean="0">
                <a:solidFill>
                  <a:schemeClr val="tx1"/>
                </a:solidFill>
              </a:rPr>
              <a:t>) </a:t>
            </a:r>
            <a:r>
              <a:rPr lang="it-IT" sz="1400" dirty="0">
                <a:solidFill>
                  <a:schemeClr val="tx1"/>
                </a:solidFill>
              </a:rPr>
              <a:t>e/o dal par. 5.1.1 e 5.1.2 del bando della sottomisura 1.2 (Azioni </a:t>
            </a:r>
            <a:r>
              <a:rPr lang="it-IT" sz="1400" dirty="0" smtClean="0">
                <a:solidFill>
                  <a:schemeClr val="tx1"/>
                </a:solidFill>
              </a:rPr>
              <a:t>informative). Per </a:t>
            </a:r>
            <a:r>
              <a:rPr lang="it-IT" sz="1400" dirty="0">
                <a:solidFill>
                  <a:schemeClr val="tx1"/>
                </a:solidFill>
              </a:rPr>
              <a:t>la misura 2, i soggetti devono possedere i requisiti previsti dal par. 8.2.2.3.1.4 della scheda di misura presente all’interno del documento programmatico del PSR 2014-2020</a:t>
            </a:r>
          </a:p>
        </p:txBody>
      </p:sp>
    </p:spTree>
    <p:extLst>
      <p:ext uri="{BB962C8B-B14F-4D97-AF65-F5344CB8AC3E}">
        <p14:creationId xmlns:p14="http://schemas.microsoft.com/office/powerpoint/2010/main" val="8393055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fltVal val="0"/>
                                          </p:val>
                                        </p:tav>
                                        <p:tav tm="100000">
                                          <p:val>
                                            <p:strVal val="#ppt_h"/>
                                          </p:val>
                                        </p:tav>
                                      </p:tavLst>
                                    </p:anim>
                                    <p:anim calcmode="lin" valueType="num">
                                      <p:cBhvr>
                                        <p:cTn id="9" dur="1000" fill="hold"/>
                                        <p:tgtEl>
                                          <p:spTgt spid="10"/>
                                        </p:tgtEl>
                                        <p:attrNameLst>
                                          <p:attrName>style.rotation</p:attrName>
                                        </p:attrNameLst>
                                      </p:cBhvr>
                                      <p:tavLst>
                                        <p:tav tm="0">
                                          <p:val>
                                            <p:fltVal val="90"/>
                                          </p:val>
                                        </p:tav>
                                        <p:tav tm="100000">
                                          <p:val>
                                            <p:fltVal val="0"/>
                                          </p:val>
                                        </p:tav>
                                      </p:tavLst>
                                    </p:anim>
                                    <p:animEffect transition="in" filter="fade">
                                      <p:cBhvr>
                                        <p:cTn id="10" dur="10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randombar(horizontal)">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08304" y="1111449"/>
            <a:ext cx="1584176" cy="122779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ttangolo 3"/>
          <p:cNvSpPr/>
          <p:nvPr/>
        </p:nvSpPr>
        <p:spPr>
          <a:xfrm>
            <a:off x="227460" y="1484784"/>
            <a:ext cx="6901342" cy="2062103"/>
          </a:xfrm>
          <a:prstGeom prst="rect">
            <a:avLst/>
          </a:prstGeom>
          <a:solidFill>
            <a:schemeClr val="accent2">
              <a:lumMod val="40000"/>
              <a:lumOff val="60000"/>
            </a:schemeClr>
          </a:solidFill>
        </p:spPr>
        <p:txBody>
          <a:bodyPr wrap="square">
            <a:spAutoFit/>
          </a:bodyPr>
          <a:lstStyle/>
          <a:p>
            <a:pPr marL="285750" indent="-285750" algn="just">
              <a:buFont typeface="Wingdings" panose="05000000000000000000" pitchFamily="2" charset="2"/>
              <a:buChar char="q"/>
            </a:pPr>
            <a:r>
              <a:rPr lang="it-IT" sz="1600" dirty="0" smtClean="0"/>
              <a:t>Altre imprese, anche non agricole, agroalimentari e forestali, di produzione, di trasformazione e commercializzazione;</a:t>
            </a:r>
          </a:p>
          <a:p>
            <a:pPr marL="285750" indent="-285750" algn="just">
              <a:buFont typeface="Wingdings" panose="05000000000000000000" pitchFamily="2" charset="2"/>
              <a:buChar char="q"/>
            </a:pPr>
            <a:r>
              <a:rPr lang="it-IT" sz="1600" dirty="0"/>
              <a:t>E</a:t>
            </a:r>
            <a:r>
              <a:rPr lang="it-IT" sz="1600" dirty="0" smtClean="0"/>
              <a:t>nti di ricerca non esclusivamente operanti nel campo della ricerca e sperimentazione agricola e/o forestale;</a:t>
            </a:r>
            <a:endParaRPr lang="it-IT" sz="1600" dirty="0"/>
          </a:p>
          <a:p>
            <a:pPr marL="285750" indent="-285750" algn="just">
              <a:buFont typeface="Wingdings" panose="05000000000000000000" pitchFamily="2" charset="2"/>
              <a:buChar char="q"/>
            </a:pPr>
            <a:r>
              <a:rPr lang="it-IT" sz="1600" dirty="0" smtClean="0"/>
              <a:t>Erogatori di servizi pubblici e/o privati (di base, specializzati e di supporto tecnico), altri </a:t>
            </a:r>
            <a:r>
              <a:rPr lang="it-IT" sz="1600" dirty="0"/>
              <a:t>soggetti del settore agroalimentare, dei territori rurali e della società civile, comprese le organizzazioni non governative, gli “</a:t>
            </a:r>
            <a:r>
              <a:rPr lang="it-IT" sz="1600" dirty="0" err="1"/>
              <a:t>innovation</a:t>
            </a:r>
            <a:r>
              <a:rPr lang="it-IT" sz="1600" dirty="0"/>
              <a:t> </a:t>
            </a:r>
            <a:r>
              <a:rPr lang="it-IT" sz="1600" dirty="0" smtClean="0"/>
              <a:t>broker“</a:t>
            </a:r>
            <a:endParaRPr lang="it-IT" sz="1600" dirty="0"/>
          </a:p>
        </p:txBody>
      </p:sp>
      <p:sp>
        <p:nvSpPr>
          <p:cNvPr id="5" name="CasellaDiTesto 4"/>
          <p:cNvSpPr txBox="1"/>
          <p:nvPr/>
        </p:nvSpPr>
        <p:spPr>
          <a:xfrm>
            <a:off x="3707904" y="663079"/>
            <a:ext cx="1872208" cy="461665"/>
          </a:xfrm>
          <a:prstGeom prst="rect">
            <a:avLst/>
          </a:prstGeom>
          <a:solidFill>
            <a:schemeClr val="tx2">
              <a:lumMod val="40000"/>
              <a:lumOff val="60000"/>
            </a:schemeClr>
          </a:solidFill>
        </p:spPr>
        <p:txBody>
          <a:bodyPr wrap="square" rtlCol="0">
            <a:spAutoFit/>
          </a:bodyPr>
          <a:lstStyle/>
          <a:p>
            <a:r>
              <a:rPr lang="it-IT" sz="2400" b="1" dirty="0" smtClean="0"/>
              <a:t>Destinatari</a:t>
            </a:r>
            <a:endParaRPr lang="it-IT" sz="2400" b="1" dirty="0"/>
          </a:p>
        </p:txBody>
      </p:sp>
      <p:sp>
        <p:nvSpPr>
          <p:cNvPr id="6" name="CasellaDiTesto 5"/>
          <p:cNvSpPr txBox="1"/>
          <p:nvPr/>
        </p:nvSpPr>
        <p:spPr>
          <a:xfrm>
            <a:off x="179512" y="1124744"/>
            <a:ext cx="3024336" cy="338554"/>
          </a:xfrm>
          <a:prstGeom prst="rect">
            <a:avLst/>
          </a:prstGeom>
          <a:noFill/>
        </p:spPr>
        <p:txBody>
          <a:bodyPr wrap="square" rtlCol="0">
            <a:spAutoFit/>
          </a:bodyPr>
          <a:lstStyle/>
          <a:p>
            <a:r>
              <a:rPr lang="it-IT" sz="1600" dirty="0" smtClean="0"/>
              <a:t>Possono inoltre partecipare</a:t>
            </a:r>
            <a:endParaRPr lang="it-IT" sz="1600" dirty="0"/>
          </a:p>
        </p:txBody>
      </p:sp>
      <p:sp>
        <p:nvSpPr>
          <p:cNvPr id="7" name="CasellaDiTesto 6"/>
          <p:cNvSpPr txBox="1"/>
          <p:nvPr/>
        </p:nvSpPr>
        <p:spPr>
          <a:xfrm>
            <a:off x="179512" y="4077072"/>
            <a:ext cx="8809035" cy="923330"/>
          </a:xfrm>
          <a:prstGeom prst="rect">
            <a:avLst/>
          </a:prstGeom>
          <a:noFill/>
        </p:spPr>
        <p:txBody>
          <a:bodyPr wrap="square" rtlCol="0">
            <a:spAutoFit/>
          </a:bodyPr>
          <a:lstStyle/>
          <a:p>
            <a:r>
              <a:rPr lang="it-IT" b="1" dirty="0" smtClean="0">
                <a:solidFill>
                  <a:srgbClr val="FF0000"/>
                </a:solidFill>
              </a:rPr>
              <a:t>Per i progetti del settore forestale il GO deve essere composto da almeno 2 soggetti di cui 1 appartenente al settore forestale e l’altro al settore agricolo/forestale</a:t>
            </a:r>
            <a:endParaRPr lang="it-IT" b="1" dirty="0">
              <a:solidFill>
                <a:srgbClr val="FF0000"/>
              </a:solidFill>
            </a:endParaRPr>
          </a:p>
        </p:txBody>
      </p:sp>
      <p:sp>
        <p:nvSpPr>
          <p:cNvPr id="8" name="CasellaDiTesto 7"/>
          <p:cNvSpPr txBox="1"/>
          <p:nvPr/>
        </p:nvSpPr>
        <p:spPr>
          <a:xfrm>
            <a:off x="187009" y="5157192"/>
            <a:ext cx="8578681" cy="369332"/>
          </a:xfrm>
          <a:prstGeom prst="rect">
            <a:avLst/>
          </a:prstGeom>
          <a:solidFill>
            <a:schemeClr val="accent5">
              <a:lumMod val="40000"/>
              <a:lumOff val="60000"/>
            </a:schemeClr>
          </a:solidFill>
          <a:ln>
            <a:solidFill>
              <a:schemeClr val="tx1"/>
            </a:solidFill>
          </a:ln>
        </p:spPr>
        <p:txBody>
          <a:bodyPr wrap="square" rtlCol="0">
            <a:spAutoFit/>
          </a:bodyPr>
          <a:lstStyle/>
          <a:p>
            <a:r>
              <a:rPr lang="it-IT" b="1" dirty="0" smtClean="0">
                <a:solidFill>
                  <a:srgbClr val="FF0000"/>
                </a:solidFill>
                <a:effectLst>
                  <a:outerShdw blurRad="38100" dist="38100" dir="2700000" algn="tl">
                    <a:srgbClr val="000000">
                      <a:alpha val="43137"/>
                    </a:srgbClr>
                  </a:outerShdw>
                </a:effectLst>
              </a:rPr>
              <a:t>Forme di aggregazione</a:t>
            </a:r>
            <a:r>
              <a:rPr lang="it-IT" dirty="0" smtClean="0"/>
              <a:t>: Associazioni Temporanee di Impresa ATI, ATS e RTI</a:t>
            </a:r>
            <a:endParaRPr lang="it-IT" dirty="0"/>
          </a:p>
        </p:txBody>
      </p:sp>
    </p:spTree>
    <p:extLst>
      <p:ext uri="{BB962C8B-B14F-4D97-AF65-F5344CB8AC3E}">
        <p14:creationId xmlns:p14="http://schemas.microsoft.com/office/powerpoint/2010/main" val="18602496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15570" y="836712"/>
            <a:ext cx="7236296" cy="400110"/>
          </a:xfrm>
          <a:prstGeom prst="rect">
            <a:avLst/>
          </a:prstGeom>
          <a:noFill/>
        </p:spPr>
        <p:txBody>
          <a:bodyPr wrap="square" rtlCol="0">
            <a:spAutoFit/>
          </a:bodyPr>
          <a:lstStyle/>
          <a:p>
            <a:pPr algn="just"/>
            <a:r>
              <a:rPr lang="it-IT" sz="2000" dirty="0" smtClean="0">
                <a:solidFill>
                  <a:srgbClr val="FF0000"/>
                </a:solidFill>
                <a:effectLst>
                  <a:outerShdw blurRad="38100" dist="38100" dir="2700000" algn="tl">
                    <a:srgbClr val="000000">
                      <a:alpha val="43137"/>
                    </a:srgbClr>
                  </a:outerShdw>
                </a:effectLst>
              </a:rPr>
              <a:t>I </a:t>
            </a:r>
            <a:r>
              <a:rPr lang="it-IT" sz="2000" dirty="0">
                <a:solidFill>
                  <a:srgbClr val="FF0000"/>
                </a:solidFill>
                <a:effectLst>
                  <a:outerShdw blurRad="38100" dist="38100" dir="2700000" algn="tl">
                    <a:srgbClr val="000000">
                      <a:alpha val="43137"/>
                    </a:srgbClr>
                  </a:outerShdw>
                </a:effectLst>
              </a:rPr>
              <a:t>beneficiari della sottomisura sono i </a:t>
            </a:r>
            <a:r>
              <a:rPr lang="it-IT" sz="2000" b="1" dirty="0">
                <a:solidFill>
                  <a:srgbClr val="FF0000"/>
                </a:solidFill>
                <a:effectLst>
                  <a:outerShdw blurRad="38100" dist="38100" dir="2700000" algn="tl">
                    <a:srgbClr val="000000">
                      <a:alpha val="43137"/>
                    </a:srgbClr>
                  </a:outerShdw>
                </a:effectLst>
              </a:rPr>
              <a:t>Gruppi Operativi </a:t>
            </a:r>
            <a:r>
              <a:rPr lang="it-IT" sz="2000" dirty="0">
                <a:solidFill>
                  <a:srgbClr val="FF0000"/>
                </a:solidFill>
                <a:effectLst>
                  <a:outerShdw blurRad="38100" dist="38100" dir="2700000" algn="tl">
                    <a:srgbClr val="000000">
                      <a:alpha val="43137"/>
                    </a:srgbClr>
                  </a:outerShdw>
                </a:effectLst>
              </a:rPr>
              <a:t>(GO) del </a:t>
            </a:r>
            <a:r>
              <a:rPr lang="it-IT" sz="2000" dirty="0" smtClean="0">
                <a:solidFill>
                  <a:srgbClr val="FF0000"/>
                </a:solidFill>
                <a:effectLst>
                  <a:outerShdw blurRad="38100" dist="38100" dir="2700000" algn="tl">
                    <a:srgbClr val="000000">
                      <a:alpha val="43137"/>
                    </a:srgbClr>
                  </a:outerShdw>
                </a:effectLst>
              </a:rPr>
              <a:t>PEI. </a:t>
            </a:r>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80312" y="602412"/>
            <a:ext cx="1417215" cy="109839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CasellaDiTesto 6"/>
          <p:cNvSpPr txBox="1"/>
          <p:nvPr/>
        </p:nvSpPr>
        <p:spPr>
          <a:xfrm>
            <a:off x="62479" y="2444121"/>
            <a:ext cx="8924323" cy="2554545"/>
          </a:xfrm>
          <a:prstGeom prst="rect">
            <a:avLst/>
          </a:prstGeom>
          <a:solidFill>
            <a:schemeClr val="accent4">
              <a:lumMod val="40000"/>
              <a:lumOff val="60000"/>
            </a:schemeClr>
          </a:solidFill>
        </p:spPr>
        <p:txBody>
          <a:bodyPr wrap="square" rtlCol="0">
            <a:spAutoFit/>
          </a:bodyPr>
          <a:lstStyle/>
          <a:p>
            <a:pPr algn="just"/>
            <a:r>
              <a:rPr lang="it-IT" sz="1600" dirty="0" smtClean="0"/>
              <a:t>Il GO deve essere composto da almeno </a:t>
            </a:r>
            <a:r>
              <a:rPr lang="it-IT" sz="1600" b="1" dirty="0" smtClean="0"/>
              <a:t>due soggetti </a:t>
            </a:r>
            <a:r>
              <a:rPr lang="it-IT" sz="1600" dirty="0" smtClean="0"/>
              <a:t>che rappresentano le </a:t>
            </a:r>
            <a:r>
              <a:rPr lang="it-IT" sz="1600" b="1" dirty="0" smtClean="0"/>
              <a:t>3 tipologie </a:t>
            </a:r>
            <a:r>
              <a:rPr lang="it-IT" sz="1600" dirty="0" smtClean="0"/>
              <a:t>di seguito descritte: </a:t>
            </a:r>
          </a:p>
          <a:p>
            <a:pPr algn="just"/>
            <a:endParaRPr lang="it-IT" sz="1600" dirty="0" smtClean="0"/>
          </a:p>
          <a:p>
            <a:pPr marL="285750" indent="-285750" algn="just">
              <a:buFont typeface="Wingdings" panose="05000000000000000000" pitchFamily="2" charset="2"/>
              <a:buChar char="q"/>
            </a:pPr>
            <a:r>
              <a:rPr lang="it-IT" sz="1600" dirty="0" smtClean="0"/>
              <a:t>Imprenditori </a:t>
            </a:r>
            <a:r>
              <a:rPr lang="it-IT" sz="1600" dirty="0"/>
              <a:t>agricoli </a:t>
            </a:r>
            <a:r>
              <a:rPr lang="it-IT" sz="1600" dirty="0" smtClean="0"/>
              <a:t>e/o del settore agroalimentare e/o </a:t>
            </a:r>
            <a:r>
              <a:rPr lang="it-IT" sz="1600" dirty="0"/>
              <a:t>forestali (in forma individuale o associata</a:t>
            </a:r>
            <a:r>
              <a:rPr lang="it-IT" sz="1600" dirty="0" smtClean="0"/>
              <a:t>);</a:t>
            </a:r>
          </a:p>
          <a:p>
            <a:pPr marL="285750" indent="-285750" algn="just">
              <a:buFont typeface="Wingdings" panose="05000000000000000000" pitchFamily="2" charset="2"/>
              <a:buChar char="q"/>
            </a:pPr>
            <a:endParaRPr lang="it-IT" sz="1600" dirty="0" smtClean="0"/>
          </a:p>
          <a:p>
            <a:pPr marL="285750" indent="-285750" algn="just">
              <a:buFont typeface="Wingdings" panose="05000000000000000000" pitchFamily="2" charset="2"/>
              <a:buChar char="q"/>
            </a:pPr>
            <a:r>
              <a:rPr lang="it-IT" sz="1600" dirty="0" smtClean="0"/>
              <a:t>Soggetto operante nel campo della </a:t>
            </a:r>
            <a:r>
              <a:rPr lang="it-IT" sz="1600" b="1" dirty="0" smtClean="0">
                <a:solidFill>
                  <a:srgbClr val="FF0000"/>
                </a:solidFill>
              </a:rPr>
              <a:t>ricerca e sperimentazione agricola e/o forestale</a:t>
            </a:r>
            <a:r>
              <a:rPr lang="it-IT" sz="1600" dirty="0" smtClean="0"/>
              <a:t>;</a:t>
            </a:r>
          </a:p>
          <a:p>
            <a:pPr algn="just"/>
            <a:endParaRPr lang="it-IT" sz="1600" dirty="0" smtClean="0"/>
          </a:p>
          <a:p>
            <a:pPr marL="285750" indent="-285750" algn="just">
              <a:buFont typeface="Wingdings" panose="05000000000000000000" pitchFamily="2" charset="2"/>
              <a:buChar char="q"/>
            </a:pPr>
            <a:r>
              <a:rPr lang="it-IT" sz="1600" dirty="0" smtClean="0"/>
              <a:t>Soggetto operante nel campo del trasferimento di conoscenze e informazione di cui alla Misura 1 e/o di consulenza di cui alla misura 2, sempre del settore agricolo/forestale.</a:t>
            </a:r>
            <a:endParaRPr lang="it-IT" sz="1600" dirty="0"/>
          </a:p>
        </p:txBody>
      </p:sp>
      <p:sp>
        <p:nvSpPr>
          <p:cNvPr id="8" name="CasellaDiTesto 7"/>
          <p:cNvSpPr txBox="1"/>
          <p:nvPr/>
        </p:nvSpPr>
        <p:spPr>
          <a:xfrm>
            <a:off x="3635896" y="14425"/>
            <a:ext cx="1908619" cy="461665"/>
          </a:xfrm>
          <a:prstGeom prst="rect">
            <a:avLst/>
          </a:prstGeom>
          <a:solidFill>
            <a:schemeClr val="tx2">
              <a:lumMod val="40000"/>
              <a:lumOff val="60000"/>
            </a:schemeClr>
          </a:solidFill>
        </p:spPr>
        <p:txBody>
          <a:bodyPr wrap="square" rtlCol="0">
            <a:spAutoFit/>
          </a:bodyPr>
          <a:lstStyle/>
          <a:p>
            <a:r>
              <a:rPr lang="it-IT" sz="2400" b="1" dirty="0" smtClean="0"/>
              <a:t>Destinatari</a:t>
            </a:r>
            <a:endParaRPr lang="it-IT" sz="2400" b="1" dirty="0"/>
          </a:p>
        </p:txBody>
      </p:sp>
      <p:sp>
        <p:nvSpPr>
          <p:cNvPr id="9" name="Rettangolo 8"/>
          <p:cNvSpPr/>
          <p:nvPr/>
        </p:nvSpPr>
        <p:spPr>
          <a:xfrm>
            <a:off x="89646" y="1638092"/>
            <a:ext cx="7074642" cy="646331"/>
          </a:xfrm>
          <a:prstGeom prst="rect">
            <a:avLst/>
          </a:prstGeom>
          <a:solidFill>
            <a:schemeClr val="tx2">
              <a:lumMod val="40000"/>
              <a:lumOff val="60000"/>
            </a:schemeClr>
          </a:solidFill>
        </p:spPr>
        <p:txBody>
          <a:bodyPr wrap="square">
            <a:spAutoFit/>
          </a:bodyPr>
          <a:lstStyle/>
          <a:p>
            <a:pPr algn="just"/>
            <a:r>
              <a:rPr lang="it-IT" dirty="0">
                <a:effectLst>
                  <a:outerShdw blurRad="38100" dist="38100" dir="2700000" algn="tl">
                    <a:srgbClr val="000000">
                      <a:alpha val="43137"/>
                    </a:srgbClr>
                  </a:outerShdw>
                </a:effectLst>
              </a:rPr>
              <a:t>CAPOFILA: impresa agricola/forestale/agroalimentare in forma singola o associata</a:t>
            </a:r>
          </a:p>
        </p:txBody>
      </p:sp>
      <p:sp>
        <p:nvSpPr>
          <p:cNvPr id="10" name="Fumetto 1 9"/>
          <p:cNvSpPr/>
          <p:nvPr/>
        </p:nvSpPr>
        <p:spPr>
          <a:xfrm>
            <a:off x="117155" y="1219403"/>
            <a:ext cx="5616624" cy="1656184"/>
          </a:xfrm>
          <a:prstGeom prst="wedgeRectCallou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it-IT" sz="1400" b="1" dirty="0" smtClean="0">
                <a:solidFill>
                  <a:sysClr val="windowText" lastClr="000000"/>
                </a:solidFill>
              </a:rPr>
              <a:t>Responsabilità del soggetto capofila</a:t>
            </a:r>
            <a:r>
              <a:rPr lang="it-IT" sz="1400" b="1" dirty="0" smtClean="0">
                <a:solidFill>
                  <a:schemeClr val="tx1"/>
                </a:solidFill>
              </a:rPr>
              <a:t>: </a:t>
            </a:r>
            <a:r>
              <a:rPr lang="it-IT" sz="1400" dirty="0" smtClean="0">
                <a:solidFill>
                  <a:schemeClr val="tx1"/>
                </a:solidFill>
              </a:rPr>
              <a:t>rappresenta </a:t>
            </a:r>
            <a:r>
              <a:rPr lang="it-IT" sz="1400" dirty="0">
                <a:solidFill>
                  <a:schemeClr val="tx1"/>
                </a:solidFill>
              </a:rPr>
              <a:t>l’intero gruppo operativo ed è il beneficiario degli aiuti. </a:t>
            </a:r>
            <a:r>
              <a:rPr lang="it-IT" sz="1400" dirty="0" smtClean="0">
                <a:solidFill>
                  <a:schemeClr val="tx1"/>
                </a:solidFill>
              </a:rPr>
              <a:t>Si </a:t>
            </a:r>
            <a:r>
              <a:rPr lang="it-IT" sz="1400" dirty="0">
                <a:solidFill>
                  <a:schemeClr val="tx1"/>
                </a:solidFill>
              </a:rPr>
              <a:t>rapporta con la Regione, che coordina le attività, raccoglie i rendiconti e li presenta alla Regione, riceve i contributi e li ristorna agli altri partner.</a:t>
            </a:r>
          </a:p>
          <a:p>
            <a:pPr algn="just"/>
            <a:r>
              <a:rPr lang="it-IT" sz="1400" dirty="0">
                <a:solidFill>
                  <a:schemeClr val="tx1"/>
                </a:solidFill>
              </a:rPr>
              <a:t>Le responsabilità del Soggetto Capofila del Gruppo Operativo sono individuate nel </a:t>
            </a:r>
            <a:r>
              <a:rPr lang="it-IT" sz="1400" i="1" dirty="0">
                <a:solidFill>
                  <a:schemeClr val="tx1"/>
                </a:solidFill>
              </a:rPr>
              <a:t>modello di accordo di cooperazione</a:t>
            </a:r>
            <a:r>
              <a:rPr lang="it-IT" sz="1400" dirty="0">
                <a:solidFill>
                  <a:schemeClr val="tx1"/>
                </a:solidFill>
              </a:rPr>
              <a:t> allegato al bando, in particolare </a:t>
            </a:r>
            <a:r>
              <a:rPr lang="it-IT" sz="1400" b="1" dirty="0">
                <a:solidFill>
                  <a:schemeClr val="tx1"/>
                </a:solidFill>
              </a:rPr>
              <a:t>all’</a:t>
            </a:r>
            <a:r>
              <a:rPr lang="it-IT" sz="1400" b="1" i="1" dirty="0">
                <a:solidFill>
                  <a:schemeClr val="tx1"/>
                </a:solidFill>
              </a:rPr>
              <a:t>Articolo 7</a:t>
            </a:r>
            <a:r>
              <a:rPr lang="it-IT" sz="1400" dirty="0">
                <a:solidFill>
                  <a:schemeClr val="tx1"/>
                </a:solidFill>
              </a:rPr>
              <a:t>.</a:t>
            </a:r>
          </a:p>
        </p:txBody>
      </p:sp>
      <p:sp>
        <p:nvSpPr>
          <p:cNvPr id="11" name="Fumetto 1 10"/>
          <p:cNvSpPr/>
          <p:nvPr/>
        </p:nvSpPr>
        <p:spPr>
          <a:xfrm>
            <a:off x="3027052" y="2673029"/>
            <a:ext cx="5616624" cy="1891742"/>
          </a:xfrm>
          <a:prstGeom prst="wedgeRectCallou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1400" b="1" dirty="0" smtClean="0">
                <a:solidFill>
                  <a:sysClr val="windowText" lastClr="000000"/>
                </a:solidFill>
              </a:rPr>
              <a:t>Responsabilità dei soggetti partner</a:t>
            </a:r>
            <a:r>
              <a:rPr lang="it-IT" sz="1400" b="1" dirty="0">
                <a:solidFill>
                  <a:schemeClr val="tx1"/>
                </a:solidFill>
              </a:rPr>
              <a:t>:</a:t>
            </a:r>
            <a:r>
              <a:rPr lang="it-IT" sz="1400" b="1" dirty="0" smtClean="0">
                <a:solidFill>
                  <a:schemeClr val="tx1"/>
                </a:solidFill>
              </a:rPr>
              <a:t> </a:t>
            </a:r>
            <a:r>
              <a:rPr lang="it-IT" sz="1400" dirty="0" smtClean="0">
                <a:solidFill>
                  <a:schemeClr val="tx1"/>
                </a:solidFill>
              </a:rPr>
              <a:t>i</a:t>
            </a:r>
            <a:r>
              <a:rPr lang="it-IT" sz="1400" b="1" dirty="0" smtClean="0">
                <a:solidFill>
                  <a:schemeClr val="tx1"/>
                </a:solidFill>
              </a:rPr>
              <a:t> </a:t>
            </a:r>
            <a:r>
              <a:rPr lang="it-IT" sz="1400" dirty="0" smtClean="0">
                <a:solidFill>
                  <a:schemeClr val="tx1"/>
                </a:solidFill>
              </a:rPr>
              <a:t>partner </a:t>
            </a:r>
            <a:r>
              <a:rPr lang="it-IT" sz="1400" dirty="0">
                <a:solidFill>
                  <a:schemeClr val="tx1"/>
                </a:solidFill>
              </a:rPr>
              <a:t>partecipano a pieno titolo al progetto, eseguono le attività stabilite dal Gruppo e sono corresponsabili delle azioni insieme al capofila. Devono rispettare i tempi stabiliti, sia per l'esecuzione delle attività che per la presentazione dei rendiconti delle attività/spese (acconti e saldo).</a:t>
            </a:r>
          </a:p>
          <a:p>
            <a:r>
              <a:rPr lang="it-IT" sz="1400" dirty="0">
                <a:solidFill>
                  <a:schemeClr val="tx1"/>
                </a:solidFill>
              </a:rPr>
              <a:t>Le responsabilità dei Soggetti Partner del Gruppo Operativo sono individuate nel </a:t>
            </a:r>
            <a:r>
              <a:rPr lang="it-IT" sz="1400" i="1" dirty="0">
                <a:solidFill>
                  <a:schemeClr val="tx1"/>
                </a:solidFill>
              </a:rPr>
              <a:t>modello di accordo di cooperazione</a:t>
            </a:r>
            <a:r>
              <a:rPr lang="it-IT" sz="1400" dirty="0">
                <a:solidFill>
                  <a:schemeClr val="tx1"/>
                </a:solidFill>
              </a:rPr>
              <a:t> allegato al bando, in particolare all’</a:t>
            </a:r>
            <a:r>
              <a:rPr lang="it-IT" sz="1400" i="1" dirty="0">
                <a:solidFill>
                  <a:schemeClr val="tx1"/>
                </a:solidFill>
              </a:rPr>
              <a:t>Articolo 8</a:t>
            </a:r>
            <a:r>
              <a:rPr lang="it-IT" sz="1400" dirty="0">
                <a:solidFill>
                  <a:schemeClr val="tx1"/>
                </a:solidFill>
              </a:rPr>
              <a:t>.</a:t>
            </a:r>
          </a:p>
        </p:txBody>
      </p:sp>
    </p:spTree>
    <p:extLst>
      <p:ext uri="{BB962C8B-B14F-4D97-AF65-F5344CB8AC3E}">
        <p14:creationId xmlns:p14="http://schemas.microsoft.com/office/powerpoint/2010/main" val="21900596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15570" y="836712"/>
            <a:ext cx="7236296" cy="400110"/>
          </a:xfrm>
          <a:prstGeom prst="rect">
            <a:avLst/>
          </a:prstGeom>
          <a:noFill/>
        </p:spPr>
        <p:txBody>
          <a:bodyPr wrap="square" rtlCol="0">
            <a:spAutoFit/>
          </a:bodyPr>
          <a:lstStyle/>
          <a:p>
            <a:pPr algn="just"/>
            <a:r>
              <a:rPr lang="it-IT" sz="2000" dirty="0" smtClean="0">
                <a:solidFill>
                  <a:srgbClr val="FF0000"/>
                </a:solidFill>
                <a:effectLst>
                  <a:outerShdw blurRad="38100" dist="38100" dir="2700000" algn="tl">
                    <a:srgbClr val="000000">
                      <a:alpha val="43137"/>
                    </a:srgbClr>
                  </a:outerShdw>
                </a:effectLst>
              </a:rPr>
              <a:t>I </a:t>
            </a:r>
            <a:r>
              <a:rPr lang="it-IT" sz="2000" dirty="0">
                <a:solidFill>
                  <a:srgbClr val="FF0000"/>
                </a:solidFill>
                <a:effectLst>
                  <a:outerShdw blurRad="38100" dist="38100" dir="2700000" algn="tl">
                    <a:srgbClr val="000000">
                      <a:alpha val="43137"/>
                    </a:srgbClr>
                  </a:outerShdw>
                </a:effectLst>
              </a:rPr>
              <a:t>beneficiari della sottomisura sono i </a:t>
            </a:r>
            <a:r>
              <a:rPr lang="it-IT" sz="2000" b="1" dirty="0">
                <a:solidFill>
                  <a:srgbClr val="FF0000"/>
                </a:solidFill>
                <a:effectLst>
                  <a:outerShdw blurRad="38100" dist="38100" dir="2700000" algn="tl">
                    <a:srgbClr val="000000">
                      <a:alpha val="43137"/>
                    </a:srgbClr>
                  </a:outerShdw>
                </a:effectLst>
              </a:rPr>
              <a:t>Gruppi Operativi </a:t>
            </a:r>
            <a:r>
              <a:rPr lang="it-IT" sz="2000" dirty="0">
                <a:solidFill>
                  <a:srgbClr val="FF0000"/>
                </a:solidFill>
                <a:effectLst>
                  <a:outerShdw blurRad="38100" dist="38100" dir="2700000" algn="tl">
                    <a:srgbClr val="000000">
                      <a:alpha val="43137"/>
                    </a:srgbClr>
                  </a:outerShdw>
                </a:effectLst>
              </a:rPr>
              <a:t>(GO) del </a:t>
            </a:r>
            <a:r>
              <a:rPr lang="it-IT" sz="2000" dirty="0" smtClean="0">
                <a:solidFill>
                  <a:srgbClr val="FF0000"/>
                </a:solidFill>
                <a:effectLst>
                  <a:outerShdw blurRad="38100" dist="38100" dir="2700000" algn="tl">
                    <a:srgbClr val="000000">
                      <a:alpha val="43137"/>
                    </a:srgbClr>
                  </a:outerShdw>
                </a:effectLst>
              </a:rPr>
              <a:t>PEI. </a:t>
            </a:r>
          </a:p>
        </p:txBody>
      </p:sp>
      <p:sp>
        <p:nvSpPr>
          <p:cNvPr id="8" name="CasellaDiTesto 7"/>
          <p:cNvSpPr txBox="1"/>
          <p:nvPr/>
        </p:nvSpPr>
        <p:spPr>
          <a:xfrm>
            <a:off x="3635896" y="14425"/>
            <a:ext cx="1908619" cy="461665"/>
          </a:xfrm>
          <a:prstGeom prst="rect">
            <a:avLst/>
          </a:prstGeom>
          <a:solidFill>
            <a:schemeClr val="tx2">
              <a:lumMod val="40000"/>
              <a:lumOff val="60000"/>
            </a:schemeClr>
          </a:solidFill>
        </p:spPr>
        <p:txBody>
          <a:bodyPr wrap="square" rtlCol="0">
            <a:spAutoFit/>
          </a:bodyPr>
          <a:lstStyle/>
          <a:p>
            <a:r>
              <a:rPr lang="it-IT" sz="2400" b="1" dirty="0" smtClean="0"/>
              <a:t>Destinatari</a:t>
            </a:r>
            <a:endParaRPr lang="it-IT" sz="2400" b="1" dirty="0"/>
          </a:p>
        </p:txBody>
      </p:sp>
      <p:pic>
        <p:nvPicPr>
          <p:cNvPr id="1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31438" y="2375010"/>
            <a:ext cx="2623371" cy="203321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Fumetto 1 11"/>
          <p:cNvSpPr/>
          <p:nvPr/>
        </p:nvSpPr>
        <p:spPr>
          <a:xfrm>
            <a:off x="395536" y="1372406"/>
            <a:ext cx="5616624" cy="1522217"/>
          </a:xfrm>
          <a:prstGeom prst="wedgeRectCallou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it-IT" sz="1400" b="1" dirty="0" smtClean="0">
                <a:solidFill>
                  <a:schemeClr val="tx1"/>
                </a:solidFill>
              </a:rPr>
              <a:t>La </a:t>
            </a:r>
            <a:r>
              <a:rPr lang="it-IT" sz="1400" b="1" dirty="0">
                <a:solidFill>
                  <a:schemeClr val="tx1"/>
                </a:solidFill>
              </a:rPr>
              <a:t>modifica del soggetto capofila </a:t>
            </a:r>
            <a:r>
              <a:rPr lang="it-IT" sz="1400" dirty="0">
                <a:solidFill>
                  <a:schemeClr val="tx1"/>
                </a:solidFill>
              </a:rPr>
              <a:t>è consentita soltanto in casi debitamente motivati, secondo quanto previsto al </a:t>
            </a:r>
            <a:r>
              <a:rPr lang="it-IT" sz="1400" i="1" dirty="0">
                <a:solidFill>
                  <a:schemeClr val="tx1"/>
                </a:solidFill>
              </a:rPr>
              <a:t>paragrafo 7.3 del bando</a:t>
            </a:r>
            <a:r>
              <a:rPr lang="it-IT" sz="1400" dirty="0">
                <a:solidFill>
                  <a:schemeClr val="tx1"/>
                </a:solidFill>
              </a:rPr>
              <a:t> ed a condizione che il subentro non incida sugli aspetti che hanno originato la concessione degli aiuti, ivi compresi gli elementi oggetto di valutazione ai fini dell’assegnazione dei punteggi. Ovviamente il nuovo soggetto capofila deve possedere le caratteristiche di eleggibilità previste dal bando.</a:t>
            </a:r>
          </a:p>
        </p:txBody>
      </p:sp>
      <p:sp>
        <p:nvSpPr>
          <p:cNvPr id="13" name="Fumetto 1 12"/>
          <p:cNvSpPr/>
          <p:nvPr/>
        </p:nvSpPr>
        <p:spPr>
          <a:xfrm>
            <a:off x="2843808" y="3271326"/>
            <a:ext cx="6211416" cy="2275085"/>
          </a:xfrm>
          <a:prstGeom prst="wedgeRectCallou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it-IT" sz="1400" b="1" dirty="0" smtClean="0">
                <a:solidFill>
                  <a:sysClr val="windowText" lastClr="000000"/>
                </a:solidFill>
              </a:rPr>
              <a:t>Modifiche al partenariato</a:t>
            </a:r>
            <a:r>
              <a:rPr lang="it-IT" sz="1400" b="1" dirty="0" smtClean="0">
                <a:solidFill>
                  <a:schemeClr val="tx1"/>
                </a:solidFill>
              </a:rPr>
              <a:t>: </a:t>
            </a:r>
            <a:r>
              <a:rPr lang="it-IT" sz="1400" dirty="0">
                <a:solidFill>
                  <a:schemeClr val="tx1"/>
                </a:solidFill>
              </a:rPr>
              <a:t>La possibilità di recesso e subentro di partner è prevista al </a:t>
            </a:r>
            <a:r>
              <a:rPr lang="it-IT" sz="1400" i="1" dirty="0">
                <a:solidFill>
                  <a:schemeClr val="tx1"/>
                </a:solidFill>
              </a:rPr>
              <a:t>paragrafo 7.3 del bando</a:t>
            </a:r>
            <a:r>
              <a:rPr lang="it-IT" sz="1400" dirty="0">
                <a:solidFill>
                  <a:schemeClr val="tx1"/>
                </a:solidFill>
              </a:rPr>
              <a:t> ed agli </a:t>
            </a:r>
            <a:r>
              <a:rPr lang="it-IT" sz="1400" i="1" dirty="0">
                <a:solidFill>
                  <a:schemeClr val="tx1"/>
                </a:solidFill>
              </a:rPr>
              <a:t>Artt. 12-13 del Modello di Accordo di Cooperazione</a:t>
            </a:r>
            <a:r>
              <a:rPr lang="it-IT" sz="1400" dirty="0">
                <a:solidFill>
                  <a:schemeClr val="tx1"/>
                </a:solidFill>
              </a:rPr>
              <a:t>. In ogni caso deve essere garantita la condizione minima di composizione del partenariato e non devono essere modificati gli elementi oggetto di valutazione ai fini dell’assegnazione dei punteggi. Ovviamente gli eventuali nuovi partner devono possedere le caratteristiche di eleggibilità previste dal bando. Il nuovo partner può svolgere attività ed effettuare spese, subentrando nella quota del partner uscente oppure attraverso una redistribuzione del piano degli investimento che, come noto, non può essere aumentato nel totale del contributo.</a:t>
            </a:r>
          </a:p>
        </p:txBody>
      </p:sp>
    </p:spTree>
    <p:extLst>
      <p:ext uri="{BB962C8B-B14F-4D97-AF65-F5344CB8AC3E}">
        <p14:creationId xmlns:p14="http://schemas.microsoft.com/office/powerpoint/2010/main" val="9202196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1"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1" animBg="1"/>
      <p:bldP spid="1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251520" y="548680"/>
            <a:ext cx="8417842" cy="1815882"/>
          </a:xfrm>
          <a:prstGeom prst="rect">
            <a:avLst/>
          </a:prstGeom>
          <a:noFill/>
        </p:spPr>
        <p:txBody>
          <a:bodyPr wrap="square" rtlCol="0">
            <a:spAutoFit/>
          </a:bodyPr>
          <a:lstStyle/>
          <a:p>
            <a:r>
              <a:rPr lang="it-IT" sz="1400" b="1" i="1" u="sng" dirty="0"/>
              <a:t>A. Costi di esercizio della </a:t>
            </a:r>
            <a:r>
              <a:rPr lang="it-IT" sz="1400" b="1" i="1" u="sng" dirty="0" smtClean="0"/>
              <a:t>cooperazione (</a:t>
            </a:r>
            <a:r>
              <a:rPr lang="it-IT" sz="1400" b="1" i="1" dirty="0" err="1" smtClean="0">
                <a:solidFill>
                  <a:srgbClr val="FF0000"/>
                </a:solidFill>
                <a:effectLst>
                  <a:outerShdw blurRad="38100" dist="38100" dir="2700000" algn="tl">
                    <a:srgbClr val="000000">
                      <a:alpha val="43137"/>
                    </a:srgbClr>
                  </a:outerShdw>
                </a:effectLst>
              </a:rPr>
              <a:t>max</a:t>
            </a:r>
            <a:r>
              <a:rPr lang="it-IT" sz="1400" b="1" i="1" dirty="0" smtClean="0">
                <a:solidFill>
                  <a:srgbClr val="FF0000"/>
                </a:solidFill>
                <a:effectLst>
                  <a:outerShdw blurRad="38100" dist="38100" dir="2700000" algn="tl">
                    <a:srgbClr val="000000">
                      <a:alpha val="43137"/>
                    </a:srgbClr>
                  </a:outerShdw>
                </a:effectLst>
              </a:rPr>
              <a:t> </a:t>
            </a:r>
            <a:r>
              <a:rPr lang="it-IT" sz="1400" b="1" i="1" dirty="0">
                <a:solidFill>
                  <a:srgbClr val="FF0000"/>
                </a:solidFill>
                <a:effectLst>
                  <a:outerShdw blurRad="38100" dist="38100" dir="2700000" algn="tl">
                    <a:srgbClr val="000000">
                      <a:alpha val="43137"/>
                    </a:srgbClr>
                  </a:outerShdw>
                </a:effectLst>
              </a:rPr>
              <a:t>15%</a:t>
            </a:r>
            <a:r>
              <a:rPr lang="it-IT" sz="1400" b="1" i="1" dirty="0">
                <a:effectLst>
                  <a:outerShdw blurRad="38100" dist="38100" dir="2700000" algn="tl">
                    <a:srgbClr val="000000">
                      <a:alpha val="43137"/>
                    </a:srgbClr>
                  </a:outerShdw>
                </a:effectLst>
              </a:rPr>
              <a:t>)</a:t>
            </a:r>
            <a:r>
              <a:rPr lang="it-IT" sz="1400" b="1" i="1" dirty="0">
                <a:solidFill>
                  <a:srgbClr val="FF0000"/>
                </a:solidFill>
                <a:effectLst>
                  <a:outerShdw blurRad="38100" dist="38100" dir="2700000" algn="tl">
                    <a:srgbClr val="000000">
                      <a:alpha val="43137"/>
                    </a:srgbClr>
                  </a:outerShdw>
                </a:effectLst>
              </a:rPr>
              <a:t>: </a:t>
            </a:r>
          </a:p>
          <a:p>
            <a:pPr lvl="0"/>
            <a:r>
              <a:rPr lang="it-IT" sz="1400" b="1" dirty="0" smtClean="0">
                <a:solidFill>
                  <a:srgbClr val="FF0000"/>
                </a:solidFill>
                <a:effectLst>
                  <a:outerShdw blurRad="38100" dist="38100" dir="2700000" algn="tl">
                    <a:srgbClr val="000000">
                      <a:alpha val="43137"/>
                    </a:srgbClr>
                  </a:outerShdw>
                </a:effectLst>
              </a:rPr>
              <a:t>Costi di formalizzazione del G.O. (spese notarili e legali per atto costitutivo e statuto)</a:t>
            </a:r>
          </a:p>
          <a:p>
            <a:pPr lvl="0"/>
            <a:r>
              <a:rPr lang="it-IT" sz="1400" dirty="0" smtClean="0"/>
              <a:t>Costi </a:t>
            </a:r>
            <a:r>
              <a:rPr lang="it-IT" sz="1400" dirty="0"/>
              <a:t>di funzionamento e gestione del Gruppo </a:t>
            </a:r>
            <a:r>
              <a:rPr lang="it-IT" sz="1400" dirty="0" smtClean="0"/>
              <a:t>Operativo</a:t>
            </a:r>
            <a:endParaRPr lang="it-IT" sz="1400" dirty="0"/>
          </a:p>
          <a:p>
            <a:pPr marL="552450" lvl="2" indent="-285750">
              <a:buFont typeface="+mj-lt"/>
              <a:buAutoNum type="romanLcPeriod"/>
            </a:pPr>
            <a:r>
              <a:rPr lang="it-IT" sz="1400" dirty="0"/>
              <a:t>missioni e trasferte;</a:t>
            </a:r>
          </a:p>
          <a:p>
            <a:pPr marL="552450" lvl="2" indent="-285750">
              <a:buFont typeface="+mj-lt"/>
              <a:buAutoNum type="romanLcPeriod"/>
            </a:pPr>
            <a:r>
              <a:rPr lang="it-IT" sz="1400" dirty="0"/>
              <a:t>personale dedicato alle attività di coordinamento e gestione amministrativa del progetto;</a:t>
            </a:r>
          </a:p>
          <a:p>
            <a:pPr marL="552450" lvl="2" indent="-285750">
              <a:buFont typeface="+mj-lt"/>
              <a:buAutoNum type="romanLcPeriod"/>
            </a:pPr>
            <a:r>
              <a:rPr lang="it-IT" sz="1400" dirty="0"/>
              <a:t>spese relative all'animazione, a riunioni ed incontri, affitto locali</a:t>
            </a:r>
          </a:p>
          <a:p>
            <a:pPr marL="552450" lvl="2" indent="-285750">
              <a:buFont typeface="+mj-lt"/>
              <a:buAutoNum type="romanLcPeriod"/>
            </a:pPr>
            <a:r>
              <a:rPr lang="it-IT" sz="1400" dirty="0"/>
              <a:t>spese generali (costi indiretti) per la/e sede/i operativa/e (</a:t>
            </a:r>
            <a:r>
              <a:rPr lang="it-IT" sz="1400" dirty="0" err="1">
                <a:solidFill>
                  <a:schemeClr val="accent1">
                    <a:lumMod val="75000"/>
                  </a:schemeClr>
                </a:solidFill>
                <a:effectLst>
                  <a:outerShdw blurRad="38100" dist="38100" dir="2700000" algn="tl">
                    <a:srgbClr val="000000">
                      <a:alpha val="43137"/>
                    </a:srgbClr>
                  </a:outerShdw>
                </a:effectLst>
              </a:rPr>
              <a:t>max</a:t>
            </a:r>
            <a:r>
              <a:rPr lang="it-IT" sz="1400" dirty="0">
                <a:solidFill>
                  <a:schemeClr val="accent1">
                    <a:lumMod val="75000"/>
                  </a:schemeClr>
                </a:solidFill>
                <a:effectLst>
                  <a:outerShdw blurRad="38100" dist="38100" dir="2700000" algn="tl">
                    <a:srgbClr val="000000">
                      <a:alpha val="43137"/>
                    </a:srgbClr>
                  </a:outerShdw>
                </a:effectLst>
              </a:rPr>
              <a:t> 10% dei costi per il personale di cui ai punti “i” ed “ii</a:t>
            </a:r>
            <a:r>
              <a:rPr lang="it-IT" sz="1400" dirty="0" smtClean="0">
                <a:solidFill>
                  <a:schemeClr val="accent1">
                    <a:lumMod val="75000"/>
                  </a:schemeClr>
                </a:solidFill>
              </a:rPr>
              <a:t>”);</a:t>
            </a:r>
            <a:endParaRPr lang="it-IT" sz="1400" dirty="0">
              <a:solidFill>
                <a:schemeClr val="accent1">
                  <a:lumMod val="75000"/>
                </a:schemeClr>
              </a:solidFill>
            </a:endParaRPr>
          </a:p>
        </p:txBody>
      </p:sp>
      <p:sp>
        <p:nvSpPr>
          <p:cNvPr id="4" name="CasellaDiTesto 3"/>
          <p:cNvSpPr txBox="1"/>
          <p:nvPr/>
        </p:nvSpPr>
        <p:spPr>
          <a:xfrm>
            <a:off x="3059832" y="44624"/>
            <a:ext cx="3024336" cy="461665"/>
          </a:xfrm>
          <a:prstGeom prst="rect">
            <a:avLst/>
          </a:prstGeom>
          <a:solidFill>
            <a:schemeClr val="tx2">
              <a:lumMod val="40000"/>
              <a:lumOff val="60000"/>
            </a:schemeClr>
          </a:solidFill>
        </p:spPr>
        <p:txBody>
          <a:bodyPr wrap="square" rtlCol="0">
            <a:spAutoFit/>
          </a:bodyPr>
          <a:lstStyle/>
          <a:p>
            <a:r>
              <a:rPr lang="it-IT" sz="2400" b="1" dirty="0" smtClean="0"/>
              <a:t>Spese ammissibili</a:t>
            </a:r>
            <a:endParaRPr lang="it-IT" sz="2400" b="1" dirty="0"/>
          </a:p>
        </p:txBody>
      </p:sp>
      <p:sp>
        <p:nvSpPr>
          <p:cNvPr id="5" name="CasellaDiTesto 4"/>
          <p:cNvSpPr txBox="1"/>
          <p:nvPr/>
        </p:nvSpPr>
        <p:spPr>
          <a:xfrm>
            <a:off x="258614" y="2263512"/>
            <a:ext cx="8417842" cy="2677656"/>
          </a:xfrm>
          <a:prstGeom prst="rect">
            <a:avLst/>
          </a:prstGeom>
          <a:noFill/>
        </p:spPr>
        <p:txBody>
          <a:bodyPr wrap="square" rtlCol="0">
            <a:spAutoFit/>
          </a:bodyPr>
          <a:lstStyle/>
          <a:p>
            <a:r>
              <a:rPr lang="it-IT" sz="1400" b="1" i="1" u="sng" dirty="0" smtClean="0"/>
              <a:t>B</a:t>
            </a:r>
            <a:r>
              <a:rPr lang="it-IT" sz="1400" b="1" i="1" u="sng" dirty="0"/>
              <a:t>. Costi diretti specifici del progetto</a:t>
            </a:r>
            <a:endParaRPr lang="it-IT" sz="1400" b="1" dirty="0"/>
          </a:p>
          <a:p>
            <a:pPr marL="609600" lvl="0" indent="-342900">
              <a:buFont typeface="+mj-lt"/>
              <a:buAutoNum type="arabicPeriod"/>
            </a:pPr>
            <a:r>
              <a:rPr lang="it-IT" sz="1400" dirty="0"/>
              <a:t>Costi per studi necessari alla realizzazione del progetto (studi di fattibilità, di mercato, piani aziendali, </a:t>
            </a:r>
            <a:r>
              <a:rPr lang="it-IT" sz="1400" dirty="0" err="1"/>
              <a:t>ecc</a:t>
            </a:r>
            <a:r>
              <a:rPr lang="it-IT" sz="1400" dirty="0"/>
              <a:t>…);</a:t>
            </a:r>
            <a:endParaRPr lang="it-IT" sz="1400" dirty="0"/>
          </a:p>
          <a:p>
            <a:pPr marL="609600" lvl="0" indent="-342900">
              <a:buFont typeface="+mj-lt"/>
              <a:buAutoNum type="arabicPeriod"/>
            </a:pPr>
            <a:r>
              <a:rPr lang="it-IT" sz="1400" dirty="0"/>
              <a:t>costi </a:t>
            </a:r>
            <a:r>
              <a:rPr lang="it-IT" sz="1400" dirty="0"/>
              <a:t>per </a:t>
            </a:r>
            <a:r>
              <a:rPr lang="it-IT" sz="1400" dirty="0"/>
              <a:t>investimenti funzionali alla realizzazione del progetto, </a:t>
            </a:r>
            <a:r>
              <a:rPr lang="it-IT" sz="1400" dirty="0"/>
              <a:t>nonché inerenti la costruzione e la verifica di prototipi (impianti, macchine</a:t>
            </a:r>
            <a:r>
              <a:rPr lang="it-IT" sz="1400" dirty="0"/>
              <a:t> </a:t>
            </a:r>
            <a:r>
              <a:rPr lang="it-IT" sz="1400" dirty="0"/>
              <a:t>ed attrezzature);</a:t>
            </a:r>
            <a:endParaRPr lang="it-IT" sz="1400" dirty="0"/>
          </a:p>
          <a:p>
            <a:pPr marL="609600" indent="-342900">
              <a:buFont typeface="+mj-lt"/>
              <a:buAutoNum type="arabicPeriod"/>
            </a:pPr>
            <a:r>
              <a:rPr lang="it-IT" sz="1400" dirty="0"/>
              <a:t>acquisto brevetti e licenze;</a:t>
            </a:r>
          </a:p>
          <a:p>
            <a:pPr marL="609600" lvl="0" indent="-342900">
              <a:buFont typeface="+mj-lt"/>
              <a:buAutoNum type="arabicPeriod"/>
            </a:pPr>
            <a:r>
              <a:rPr lang="it-IT" sz="1400" dirty="0"/>
              <a:t>acquisto di software solo se strettamente indispensabile alla realizzazione del </a:t>
            </a:r>
            <a:r>
              <a:rPr lang="it-IT" sz="1400" dirty="0" smtClean="0"/>
              <a:t>progetto;</a:t>
            </a:r>
          </a:p>
          <a:p>
            <a:pPr marL="609600" lvl="0" indent="-342900">
              <a:buFont typeface="+mj-lt"/>
              <a:buAutoNum type="arabicPeriod"/>
            </a:pPr>
            <a:r>
              <a:rPr lang="it-IT" sz="1400" dirty="0" smtClean="0"/>
              <a:t>test</a:t>
            </a:r>
            <a:r>
              <a:rPr lang="it-IT" sz="1400" dirty="0"/>
              <a:t>, analisi di laboratorio e gustative (panel test), compresi costi di materiali a perdere;</a:t>
            </a:r>
          </a:p>
          <a:p>
            <a:pPr marL="609600" lvl="0" indent="-342900">
              <a:buFont typeface="+mj-lt"/>
              <a:buAutoNum type="arabicPeriod"/>
            </a:pPr>
            <a:r>
              <a:rPr lang="it-IT" sz="1400" dirty="0"/>
              <a:t>prove di campo;</a:t>
            </a:r>
          </a:p>
          <a:p>
            <a:pPr marL="609600" lvl="0" indent="-342900">
              <a:buFont typeface="+mj-lt"/>
              <a:buAutoNum type="arabicPeriod"/>
            </a:pPr>
            <a:r>
              <a:rPr lang="it-IT" sz="1400" dirty="0" smtClean="0"/>
              <a:t>costi </a:t>
            </a:r>
            <a:r>
              <a:rPr lang="it-IT" sz="1400" dirty="0"/>
              <a:t>di progettazione di nuovi prodotti e/o processi</a:t>
            </a:r>
            <a:r>
              <a:rPr lang="it-IT" sz="1400" dirty="0" smtClean="0"/>
              <a:t>;</a:t>
            </a:r>
          </a:p>
          <a:p>
            <a:pPr marL="609600" lvl="0" indent="-342900">
              <a:buFont typeface="+mj-lt"/>
              <a:buAutoNum type="arabicPeriod"/>
            </a:pPr>
            <a:r>
              <a:rPr lang="it-IT" sz="1400" dirty="0" smtClean="0"/>
              <a:t>Personale dedicato alla realizzazione del progetto compresi i costi di missione e trasferte;</a:t>
            </a:r>
            <a:endParaRPr lang="it-IT" sz="1400" dirty="0"/>
          </a:p>
          <a:p>
            <a:pPr marL="609600" lvl="0" indent="-342900">
              <a:buFont typeface="+mj-lt"/>
              <a:buAutoNum type="arabicPeriod"/>
            </a:pPr>
            <a:r>
              <a:rPr lang="it-IT" sz="1400" dirty="0"/>
              <a:t>costi per la pubblicità del cofinanziamento FEASR</a:t>
            </a:r>
            <a:r>
              <a:rPr lang="it-IT" sz="1400" dirty="0" smtClean="0"/>
              <a:t>.</a:t>
            </a:r>
            <a:endParaRPr lang="it-IT" sz="1400" dirty="0"/>
          </a:p>
        </p:txBody>
      </p:sp>
      <p:sp>
        <p:nvSpPr>
          <p:cNvPr id="6" name="CasellaDiTesto 5"/>
          <p:cNvSpPr txBox="1"/>
          <p:nvPr/>
        </p:nvSpPr>
        <p:spPr>
          <a:xfrm>
            <a:off x="11297" y="4851737"/>
            <a:ext cx="8417842" cy="1169551"/>
          </a:xfrm>
          <a:prstGeom prst="rect">
            <a:avLst/>
          </a:prstGeom>
          <a:noFill/>
        </p:spPr>
        <p:txBody>
          <a:bodyPr wrap="square" rtlCol="0">
            <a:spAutoFit/>
          </a:bodyPr>
          <a:lstStyle/>
          <a:p>
            <a:pPr lvl="0"/>
            <a:r>
              <a:rPr lang="it-IT" sz="1400" b="1" i="1" u="sng" dirty="0" smtClean="0"/>
              <a:t>C</a:t>
            </a:r>
            <a:r>
              <a:rPr lang="it-IT" sz="1400" b="1" i="1" u="sng" dirty="0"/>
              <a:t>. Costi per la divulgazione e trasferimento dei risultati e delle </a:t>
            </a:r>
            <a:r>
              <a:rPr lang="it-IT" sz="1400" b="1" i="1" u="sng" dirty="0" smtClean="0"/>
              <a:t>conoscenze </a:t>
            </a:r>
            <a:r>
              <a:rPr lang="it-IT" sz="1400" b="1" i="1" dirty="0" smtClean="0"/>
              <a:t>(</a:t>
            </a:r>
            <a:r>
              <a:rPr lang="it-IT" sz="1400" b="1" i="1" dirty="0" err="1">
                <a:solidFill>
                  <a:srgbClr val="FF0000"/>
                </a:solidFill>
                <a:effectLst>
                  <a:outerShdw blurRad="38100" dist="38100" dir="2700000" algn="tl">
                    <a:srgbClr val="000000">
                      <a:alpha val="43137"/>
                    </a:srgbClr>
                  </a:outerShdw>
                </a:effectLst>
              </a:rPr>
              <a:t>min</a:t>
            </a:r>
            <a:r>
              <a:rPr lang="it-IT" sz="1400" b="1" i="1" dirty="0">
                <a:solidFill>
                  <a:srgbClr val="FF0000"/>
                </a:solidFill>
                <a:effectLst>
                  <a:outerShdw blurRad="38100" dist="38100" dir="2700000" algn="tl">
                    <a:srgbClr val="000000">
                      <a:alpha val="43137"/>
                    </a:srgbClr>
                  </a:outerShdw>
                </a:effectLst>
              </a:rPr>
              <a:t> 5% e </a:t>
            </a:r>
            <a:r>
              <a:rPr lang="it-IT" sz="1400" b="1" i="1" dirty="0" err="1">
                <a:solidFill>
                  <a:srgbClr val="FF0000"/>
                </a:solidFill>
                <a:effectLst>
                  <a:outerShdw blurRad="38100" dist="38100" dir="2700000" algn="tl">
                    <a:srgbClr val="000000">
                      <a:alpha val="43137"/>
                    </a:srgbClr>
                  </a:outerShdw>
                </a:effectLst>
              </a:rPr>
              <a:t>max</a:t>
            </a:r>
            <a:r>
              <a:rPr lang="it-IT" sz="1400" b="1" i="1" dirty="0">
                <a:solidFill>
                  <a:srgbClr val="FF0000"/>
                </a:solidFill>
                <a:effectLst>
                  <a:outerShdw blurRad="38100" dist="38100" dir="2700000" algn="tl">
                    <a:srgbClr val="000000">
                      <a:alpha val="43137"/>
                    </a:srgbClr>
                  </a:outerShdw>
                </a:effectLst>
              </a:rPr>
              <a:t> 20</a:t>
            </a:r>
            <a:r>
              <a:rPr lang="it-IT" sz="1400" b="1" i="1" dirty="0" smtClean="0">
                <a:solidFill>
                  <a:srgbClr val="FF0000"/>
                </a:solidFill>
                <a:effectLst>
                  <a:outerShdw blurRad="38100" dist="38100" dir="2700000" algn="tl">
                    <a:srgbClr val="000000">
                      <a:alpha val="43137"/>
                    </a:srgbClr>
                  </a:outerShdw>
                </a:effectLst>
              </a:rPr>
              <a:t>%</a:t>
            </a:r>
            <a:r>
              <a:rPr lang="it-IT" sz="1400" b="1" i="1" dirty="0" smtClean="0">
                <a:effectLst>
                  <a:outerShdw blurRad="38100" dist="38100" dir="2700000" algn="tl">
                    <a:srgbClr val="000000">
                      <a:alpha val="43137"/>
                    </a:srgbClr>
                  </a:outerShdw>
                </a:effectLst>
              </a:rPr>
              <a:t>)</a:t>
            </a:r>
            <a:endParaRPr lang="it-IT" sz="1400" b="1" i="1" dirty="0">
              <a:effectLst>
                <a:outerShdw blurRad="38100" dist="38100" dir="2700000" algn="tl">
                  <a:srgbClr val="000000">
                    <a:alpha val="43137"/>
                  </a:srgbClr>
                </a:outerShdw>
              </a:effectLst>
            </a:endParaRPr>
          </a:p>
          <a:p>
            <a:pPr marL="542925" lvl="0" indent="-276225">
              <a:buFont typeface="Arial" pitchFamily="34" charset="0"/>
              <a:buChar char="•"/>
            </a:pPr>
            <a:r>
              <a:rPr lang="it-IT" sz="1400" dirty="0"/>
              <a:t>realizzazione eventi divulgativi (convegni, iniziative, mostre , ecc.) e iniziative dimostrative anche in campo, visite guidate, pubblicazioni tematiche e/o specifiche diffuse tramite stampa o media elettronici</a:t>
            </a:r>
            <a:r>
              <a:rPr lang="it-IT" sz="1400" dirty="0" smtClean="0"/>
              <a:t>. Sono compresi i costi per il personale dedicato alle attività e le relative spese per missioni e trasferte.</a:t>
            </a:r>
            <a:endParaRPr lang="it-IT" sz="1400" dirty="0"/>
          </a:p>
        </p:txBody>
      </p:sp>
      <p:sp>
        <p:nvSpPr>
          <p:cNvPr id="7" name="Avanti o successivo 6">
            <a:hlinkClick r:id="rId2" action="ppaction://hlinksldjump" highlightClick="1"/>
          </p:cNvPr>
          <p:cNvSpPr/>
          <p:nvPr/>
        </p:nvSpPr>
        <p:spPr>
          <a:xfrm>
            <a:off x="202668" y="6021288"/>
            <a:ext cx="120860" cy="144016"/>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28142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randombar(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3059832" y="44624"/>
            <a:ext cx="3024336" cy="461665"/>
          </a:xfrm>
          <a:prstGeom prst="rect">
            <a:avLst/>
          </a:prstGeom>
          <a:solidFill>
            <a:schemeClr val="tx2">
              <a:lumMod val="40000"/>
              <a:lumOff val="60000"/>
            </a:schemeClr>
          </a:solidFill>
        </p:spPr>
        <p:txBody>
          <a:bodyPr wrap="square" rtlCol="0">
            <a:spAutoFit/>
          </a:bodyPr>
          <a:lstStyle/>
          <a:p>
            <a:r>
              <a:rPr lang="it-IT" sz="2400" b="1" dirty="0" smtClean="0"/>
              <a:t>Spese ammissibili</a:t>
            </a:r>
            <a:endParaRPr lang="it-IT" sz="2400" b="1" dirty="0"/>
          </a:p>
        </p:txBody>
      </p:sp>
      <p:sp>
        <p:nvSpPr>
          <p:cNvPr id="11" name="Fumetto 1 10"/>
          <p:cNvSpPr/>
          <p:nvPr/>
        </p:nvSpPr>
        <p:spPr>
          <a:xfrm>
            <a:off x="1539577" y="728198"/>
            <a:ext cx="6768752" cy="1152128"/>
          </a:xfrm>
          <a:prstGeom prst="wedge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1400" dirty="0" smtClean="0"/>
              <a:t>Se una ditta si serve di una </a:t>
            </a:r>
            <a:r>
              <a:rPr lang="it-IT" sz="1400" b="1" u="sng" dirty="0" smtClean="0"/>
              <a:t>società esterna </a:t>
            </a:r>
            <a:r>
              <a:rPr lang="it-IT" sz="1400" dirty="0" smtClean="0"/>
              <a:t>per le proprie attività ordinarie quali segreteria e contabilità, etc., per le spese relative alle attività di tipo A, c’è sempre da scegliere una ditta tramite </a:t>
            </a:r>
            <a:r>
              <a:rPr lang="it-IT" sz="1400" dirty="0"/>
              <a:t>i tre preventivi poiché è </a:t>
            </a:r>
            <a:r>
              <a:rPr lang="it-IT" sz="1400" dirty="0" smtClean="0"/>
              <a:t>da considerarsi come un consulente. </a:t>
            </a:r>
            <a:r>
              <a:rPr lang="it-IT" sz="1400" dirty="0"/>
              <a:t>La cosa cambia ovviamente se i soggetti sono dipendenti della ditta partner</a:t>
            </a:r>
          </a:p>
        </p:txBody>
      </p:sp>
      <p:sp>
        <p:nvSpPr>
          <p:cNvPr id="6" name="CasellaDiTesto 5"/>
          <p:cNvSpPr txBox="1"/>
          <p:nvPr/>
        </p:nvSpPr>
        <p:spPr>
          <a:xfrm>
            <a:off x="251520" y="2276872"/>
            <a:ext cx="8417842" cy="2062103"/>
          </a:xfrm>
          <a:prstGeom prst="rect">
            <a:avLst/>
          </a:prstGeom>
          <a:noFill/>
        </p:spPr>
        <p:txBody>
          <a:bodyPr wrap="square" rtlCol="0">
            <a:spAutoFit/>
          </a:bodyPr>
          <a:lstStyle/>
          <a:p>
            <a:r>
              <a:rPr lang="it-IT" sz="1600" b="1" i="1" u="sng" dirty="0"/>
              <a:t>A. Costi di esercizio della </a:t>
            </a:r>
            <a:r>
              <a:rPr lang="it-IT" sz="1600" b="1" i="1" u="sng" dirty="0" smtClean="0"/>
              <a:t>cooperazione (</a:t>
            </a:r>
            <a:r>
              <a:rPr lang="it-IT" sz="1600" b="1" i="1" dirty="0" err="1" smtClean="0">
                <a:solidFill>
                  <a:srgbClr val="FF0000"/>
                </a:solidFill>
                <a:effectLst>
                  <a:outerShdw blurRad="38100" dist="38100" dir="2700000" algn="tl">
                    <a:srgbClr val="000000">
                      <a:alpha val="43137"/>
                    </a:srgbClr>
                  </a:outerShdw>
                </a:effectLst>
              </a:rPr>
              <a:t>max</a:t>
            </a:r>
            <a:r>
              <a:rPr lang="it-IT" sz="1600" b="1" i="1" dirty="0" smtClean="0">
                <a:solidFill>
                  <a:srgbClr val="FF0000"/>
                </a:solidFill>
                <a:effectLst>
                  <a:outerShdw blurRad="38100" dist="38100" dir="2700000" algn="tl">
                    <a:srgbClr val="000000">
                      <a:alpha val="43137"/>
                    </a:srgbClr>
                  </a:outerShdw>
                </a:effectLst>
              </a:rPr>
              <a:t> </a:t>
            </a:r>
            <a:r>
              <a:rPr lang="it-IT" sz="1600" b="1" i="1" dirty="0">
                <a:solidFill>
                  <a:srgbClr val="FF0000"/>
                </a:solidFill>
                <a:effectLst>
                  <a:outerShdw blurRad="38100" dist="38100" dir="2700000" algn="tl">
                    <a:srgbClr val="000000">
                      <a:alpha val="43137"/>
                    </a:srgbClr>
                  </a:outerShdw>
                </a:effectLst>
              </a:rPr>
              <a:t>15%</a:t>
            </a:r>
            <a:r>
              <a:rPr lang="it-IT" sz="1600" b="1" i="1" dirty="0">
                <a:effectLst>
                  <a:outerShdw blurRad="38100" dist="38100" dir="2700000" algn="tl">
                    <a:srgbClr val="000000">
                      <a:alpha val="43137"/>
                    </a:srgbClr>
                  </a:outerShdw>
                </a:effectLst>
              </a:rPr>
              <a:t>)</a:t>
            </a:r>
            <a:r>
              <a:rPr lang="it-IT" sz="1600" b="1" i="1" dirty="0">
                <a:solidFill>
                  <a:srgbClr val="FF0000"/>
                </a:solidFill>
                <a:effectLst>
                  <a:outerShdw blurRad="38100" dist="38100" dir="2700000" algn="tl">
                    <a:srgbClr val="000000">
                      <a:alpha val="43137"/>
                    </a:srgbClr>
                  </a:outerShdw>
                </a:effectLst>
              </a:rPr>
              <a:t>: </a:t>
            </a:r>
          </a:p>
          <a:p>
            <a:pPr lvl="0"/>
            <a:r>
              <a:rPr lang="it-IT" sz="1600" b="1" dirty="0" smtClean="0">
                <a:solidFill>
                  <a:srgbClr val="FF0000"/>
                </a:solidFill>
                <a:effectLst>
                  <a:outerShdw blurRad="38100" dist="38100" dir="2700000" algn="tl">
                    <a:srgbClr val="000000">
                      <a:alpha val="43137"/>
                    </a:srgbClr>
                  </a:outerShdw>
                </a:effectLst>
              </a:rPr>
              <a:t>Costi di formalizzazione del G.O. (spese notarili e legali per atto costitutivo e statuto)</a:t>
            </a:r>
          </a:p>
          <a:p>
            <a:pPr lvl="0"/>
            <a:r>
              <a:rPr lang="it-IT" sz="1600" dirty="0" smtClean="0"/>
              <a:t>Costi </a:t>
            </a:r>
            <a:r>
              <a:rPr lang="it-IT" sz="1600" dirty="0"/>
              <a:t>di funzionamento e gestione del Gruppo </a:t>
            </a:r>
            <a:r>
              <a:rPr lang="it-IT" sz="1600" dirty="0" smtClean="0"/>
              <a:t>Operativo</a:t>
            </a:r>
            <a:endParaRPr lang="it-IT" sz="1600" dirty="0"/>
          </a:p>
          <a:p>
            <a:pPr marL="552450" lvl="2" indent="-285750">
              <a:buFont typeface="+mj-lt"/>
              <a:buAutoNum type="romanLcPeriod"/>
            </a:pPr>
            <a:r>
              <a:rPr lang="it-IT" sz="1600" dirty="0"/>
              <a:t>missioni e trasferte;</a:t>
            </a:r>
          </a:p>
          <a:p>
            <a:pPr marL="552450" lvl="2" indent="-285750">
              <a:buFont typeface="+mj-lt"/>
              <a:buAutoNum type="romanLcPeriod"/>
            </a:pPr>
            <a:r>
              <a:rPr lang="it-IT" sz="1600" dirty="0"/>
              <a:t>personale dedicato alle attività di coordinamento e gestione amministrativa del progetto;</a:t>
            </a:r>
          </a:p>
          <a:p>
            <a:pPr marL="552450" lvl="2" indent="-285750">
              <a:buFont typeface="+mj-lt"/>
              <a:buAutoNum type="romanLcPeriod"/>
            </a:pPr>
            <a:r>
              <a:rPr lang="it-IT" sz="1600" dirty="0"/>
              <a:t>spese relative all'animazione, a riunioni ed incontri, affitto locali</a:t>
            </a:r>
          </a:p>
          <a:p>
            <a:pPr marL="552450" lvl="2" indent="-285750">
              <a:buFont typeface="+mj-lt"/>
              <a:buAutoNum type="romanLcPeriod"/>
            </a:pPr>
            <a:r>
              <a:rPr lang="it-IT" sz="1600" dirty="0"/>
              <a:t>spese generali (costi indiretti) per la/e sede/i operativa/e (</a:t>
            </a:r>
            <a:r>
              <a:rPr lang="it-IT" sz="1600" dirty="0" err="1">
                <a:solidFill>
                  <a:schemeClr val="accent1">
                    <a:lumMod val="75000"/>
                  </a:schemeClr>
                </a:solidFill>
                <a:effectLst>
                  <a:outerShdw blurRad="38100" dist="38100" dir="2700000" algn="tl">
                    <a:srgbClr val="000000">
                      <a:alpha val="43137"/>
                    </a:srgbClr>
                  </a:outerShdw>
                </a:effectLst>
              </a:rPr>
              <a:t>max</a:t>
            </a:r>
            <a:r>
              <a:rPr lang="it-IT" sz="1600" dirty="0">
                <a:solidFill>
                  <a:schemeClr val="accent1">
                    <a:lumMod val="75000"/>
                  </a:schemeClr>
                </a:solidFill>
                <a:effectLst>
                  <a:outerShdw blurRad="38100" dist="38100" dir="2700000" algn="tl">
                    <a:srgbClr val="000000">
                      <a:alpha val="43137"/>
                    </a:srgbClr>
                  </a:outerShdw>
                </a:effectLst>
              </a:rPr>
              <a:t> 10% dei costi per il personale di cui ai punti “i” ed “ii</a:t>
            </a:r>
            <a:r>
              <a:rPr lang="it-IT" sz="1600" dirty="0" smtClean="0">
                <a:solidFill>
                  <a:schemeClr val="accent1">
                    <a:lumMod val="75000"/>
                  </a:schemeClr>
                </a:solidFill>
              </a:rPr>
              <a:t>”);</a:t>
            </a:r>
            <a:endParaRPr lang="it-IT" sz="1600" dirty="0">
              <a:solidFill>
                <a:schemeClr val="accent1">
                  <a:lumMod val="75000"/>
                </a:schemeClr>
              </a:solidFill>
            </a:endParaRPr>
          </a:p>
        </p:txBody>
      </p:sp>
      <p:sp>
        <p:nvSpPr>
          <p:cNvPr id="12" name="Fumetto 1 11"/>
          <p:cNvSpPr/>
          <p:nvPr/>
        </p:nvSpPr>
        <p:spPr>
          <a:xfrm>
            <a:off x="3275856" y="3789040"/>
            <a:ext cx="4752528" cy="1440160"/>
          </a:xfrm>
          <a:prstGeom prst="wedgeRectCallou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it-IT" sz="1400" dirty="0" smtClean="0">
                <a:solidFill>
                  <a:schemeClr val="tx1"/>
                </a:solidFill>
              </a:rPr>
              <a:t>Il partner che mette a disposizione la </a:t>
            </a:r>
            <a:r>
              <a:rPr lang="it-IT" sz="1400" b="1" u="sng" dirty="0" smtClean="0">
                <a:solidFill>
                  <a:schemeClr val="tx1"/>
                </a:solidFill>
              </a:rPr>
              <a:t>sala per gli incontri</a:t>
            </a:r>
            <a:r>
              <a:rPr lang="it-IT" sz="1400" dirty="0" smtClean="0">
                <a:solidFill>
                  <a:schemeClr val="tx1"/>
                </a:solidFill>
              </a:rPr>
              <a:t>, </a:t>
            </a:r>
            <a:r>
              <a:rPr lang="it-IT" sz="1400" dirty="0">
                <a:solidFill>
                  <a:schemeClr val="tx1"/>
                </a:solidFill>
              </a:rPr>
              <a:t>non può avere compensi </a:t>
            </a:r>
            <a:r>
              <a:rPr lang="it-IT" sz="1400" dirty="0" smtClean="0">
                <a:solidFill>
                  <a:schemeClr val="tx1"/>
                </a:solidFill>
              </a:rPr>
              <a:t>a </a:t>
            </a:r>
            <a:r>
              <a:rPr lang="it-IT" sz="1400" dirty="0">
                <a:solidFill>
                  <a:schemeClr val="tx1"/>
                </a:solidFill>
              </a:rPr>
              <a:t>meno che il progetto non sia remunerato all’80%. In questo caso quei costi per i quali si dovrà fare una valutazione per comparazione potranno essere rendicontati nella parte di cofinanziamento 20% quali prestazioni in natura.</a:t>
            </a:r>
          </a:p>
        </p:txBody>
      </p:sp>
    </p:spTree>
    <p:extLst>
      <p:ext uri="{BB962C8B-B14F-4D97-AF65-F5344CB8AC3E}">
        <p14:creationId xmlns:p14="http://schemas.microsoft.com/office/powerpoint/2010/main" val="12077661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anim calcmode="lin" valueType="num">
                                      <p:cBhvr>
                                        <p:cTn id="13" dur="500" fill="hold"/>
                                        <p:tgtEl>
                                          <p:spTgt spid="12"/>
                                        </p:tgtEl>
                                        <p:attrNameLst>
                                          <p:attrName>ppt_x</p:attrName>
                                        </p:attrNameLst>
                                      </p:cBhvr>
                                      <p:tavLst>
                                        <p:tav tm="0">
                                          <p:val>
                                            <p:strVal val="#ppt_x"/>
                                          </p:val>
                                        </p:tav>
                                        <p:tav tm="100000">
                                          <p:val>
                                            <p:strVal val="#ppt_x"/>
                                          </p:val>
                                        </p:tav>
                                      </p:tavLst>
                                    </p:anim>
                                    <p:anim calcmode="lin" valueType="num">
                                      <p:cBhvr>
                                        <p:cTn id="14" dur="5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3059832" y="44624"/>
            <a:ext cx="3024336" cy="461665"/>
          </a:xfrm>
          <a:prstGeom prst="rect">
            <a:avLst/>
          </a:prstGeom>
          <a:solidFill>
            <a:schemeClr val="tx2">
              <a:lumMod val="40000"/>
              <a:lumOff val="60000"/>
            </a:schemeClr>
          </a:solidFill>
        </p:spPr>
        <p:txBody>
          <a:bodyPr wrap="square" rtlCol="0">
            <a:spAutoFit/>
          </a:bodyPr>
          <a:lstStyle/>
          <a:p>
            <a:r>
              <a:rPr lang="it-IT" sz="2400" b="1" dirty="0" smtClean="0"/>
              <a:t>Spese ammissibili</a:t>
            </a:r>
            <a:endParaRPr lang="it-IT" sz="2400" b="1" dirty="0"/>
          </a:p>
        </p:txBody>
      </p:sp>
      <p:sp>
        <p:nvSpPr>
          <p:cNvPr id="5" name="CasellaDiTesto 4"/>
          <p:cNvSpPr txBox="1"/>
          <p:nvPr/>
        </p:nvSpPr>
        <p:spPr>
          <a:xfrm>
            <a:off x="202668" y="980728"/>
            <a:ext cx="8417842" cy="4247317"/>
          </a:xfrm>
          <a:prstGeom prst="rect">
            <a:avLst/>
          </a:prstGeom>
          <a:noFill/>
        </p:spPr>
        <p:txBody>
          <a:bodyPr wrap="square" rtlCol="0">
            <a:spAutoFit/>
          </a:bodyPr>
          <a:lstStyle/>
          <a:p>
            <a:r>
              <a:rPr lang="it-IT" b="1" i="1" u="sng" dirty="0" smtClean="0"/>
              <a:t>B</a:t>
            </a:r>
            <a:r>
              <a:rPr lang="it-IT" b="1" i="1" u="sng" dirty="0"/>
              <a:t>. Costi diretti specifici del progetto</a:t>
            </a:r>
            <a:endParaRPr lang="it-IT" b="1" dirty="0"/>
          </a:p>
          <a:p>
            <a:pPr marL="609600" lvl="0" indent="-342900">
              <a:buFont typeface="+mj-lt"/>
              <a:buAutoNum type="arabicPeriod"/>
            </a:pPr>
            <a:r>
              <a:rPr lang="it-IT" dirty="0"/>
              <a:t>Costi per studi necessari alla realizzazione del progetto (studi di fattibilità, di mercato, piani aziendali, </a:t>
            </a:r>
            <a:r>
              <a:rPr lang="it-IT" dirty="0" err="1"/>
              <a:t>ecc</a:t>
            </a:r>
            <a:r>
              <a:rPr lang="it-IT" dirty="0"/>
              <a:t>…);</a:t>
            </a:r>
          </a:p>
          <a:p>
            <a:pPr marL="609600" lvl="0" indent="-342900">
              <a:buFont typeface="+mj-lt"/>
              <a:buAutoNum type="arabicPeriod"/>
            </a:pPr>
            <a:r>
              <a:rPr lang="it-IT" dirty="0">
                <a:solidFill>
                  <a:srgbClr val="FF0000"/>
                </a:solidFill>
                <a:effectLst>
                  <a:outerShdw blurRad="38100" dist="38100" dir="2700000" algn="tl">
                    <a:srgbClr val="000000">
                      <a:alpha val="43137"/>
                    </a:srgbClr>
                  </a:outerShdw>
                </a:effectLst>
              </a:rPr>
              <a:t>costi </a:t>
            </a:r>
            <a:r>
              <a:rPr lang="it-IT" dirty="0" smtClean="0">
                <a:solidFill>
                  <a:srgbClr val="FF0000"/>
                </a:solidFill>
                <a:effectLst>
                  <a:outerShdw blurRad="38100" dist="38100" dir="2700000" algn="tl">
                    <a:srgbClr val="000000">
                      <a:alpha val="43137"/>
                    </a:srgbClr>
                  </a:outerShdw>
                </a:effectLst>
              </a:rPr>
              <a:t>per </a:t>
            </a:r>
            <a:r>
              <a:rPr lang="it-IT" dirty="0">
                <a:solidFill>
                  <a:srgbClr val="FF0000"/>
                </a:solidFill>
                <a:effectLst>
                  <a:outerShdw blurRad="38100" dist="38100" dir="2700000" algn="tl">
                    <a:srgbClr val="000000">
                      <a:alpha val="43137"/>
                    </a:srgbClr>
                  </a:outerShdw>
                </a:effectLst>
              </a:rPr>
              <a:t>investimenti funzionali alla realizzazione del progetto, </a:t>
            </a:r>
            <a:r>
              <a:rPr lang="it-IT" dirty="0" smtClean="0">
                <a:solidFill>
                  <a:srgbClr val="FF0000"/>
                </a:solidFill>
                <a:effectLst>
                  <a:outerShdw blurRad="38100" dist="38100" dir="2700000" algn="tl">
                    <a:srgbClr val="000000">
                      <a:alpha val="43137"/>
                    </a:srgbClr>
                  </a:outerShdw>
                </a:effectLst>
              </a:rPr>
              <a:t>nonché inerenti la costruzione e la verifica di prototipi (impianti, macchine</a:t>
            </a:r>
            <a:r>
              <a:rPr lang="it-IT" dirty="0">
                <a:solidFill>
                  <a:srgbClr val="FF0000"/>
                </a:solidFill>
                <a:effectLst>
                  <a:outerShdw blurRad="38100" dist="38100" dir="2700000" algn="tl">
                    <a:srgbClr val="000000">
                      <a:alpha val="43137"/>
                    </a:srgbClr>
                  </a:outerShdw>
                </a:effectLst>
              </a:rPr>
              <a:t> </a:t>
            </a:r>
            <a:r>
              <a:rPr lang="it-IT" dirty="0" smtClean="0">
                <a:solidFill>
                  <a:srgbClr val="FF0000"/>
                </a:solidFill>
                <a:effectLst>
                  <a:outerShdw blurRad="38100" dist="38100" dir="2700000" algn="tl">
                    <a:srgbClr val="000000">
                      <a:alpha val="43137"/>
                    </a:srgbClr>
                  </a:outerShdw>
                </a:effectLst>
              </a:rPr>
              <a:t>ed attrezzature</a:t>
            </a:r>
            <a:r>
              <a:rPr lang="it-IT" dirty="0" smtClean="0"/>
              <a:t>);</a:t>
            </a:r>
            <a:endParaRPr lang="it-IT" dirty="0"/>
          </a:p>
          <a:p>
            <a:pPr marL="609600" indent="-342900">
              <a:buFont typeface="+mj-lt"/>
              <a:buAutoNum type="arabicPeriod"/>
            </a:pPr>
            <a:r>
              <a:rPr lang="it-IT" dirty="0"/>
              <a:t>acquisto brevetti e licenze;</a:t>
            </a:r>
          </a:p>
          <a:p>
            <a:pPr marL="609600" lvl="0" indent="-342900">
              <a:buFont typeface="+mj-lt"/>
              <a:buAutoNum type="arabicPeriod"/>
            </a:pPr>
            <a:r>
              <a:rPr lang="it-IT" dirty="0"/>
              <a:t>acquisto di software solo se strettamente indispensabile alla realizzazione del </a:t>
            </a:r>
            <a:r>
              <a:rPr lang="it-IT" dirty="0" smtClean="0"/>
              <a:t>progetto;</a:t>
            </a:r>
          </a:p>
          <a:p>
            <a:pPr marL="609600" lvl="0" indent="-342900">
              <a:buFont typeface="+mj-lt"/>
              <a:buAutoNum type="arabicPeriod"/>
            </a:pPr>
            <a:r>
              <a:rPr lang="it-IT" dirty="0" smtClean="0"/>
              <a:t>test</a:t>
            </a:r>
            <a:r>
              <a:rPr lang="it-IT" dirty="0"/>
              <a:t>, analisi di laboratorio e gustative (panel test), compresi costi di materiali a perdere;</a:t>
            </a:r>
          </a:p>
          <a:p>
            <a:pPr marL="609600" lvl="0" indent="-342900">
              <a:buFont typeface="+mj-lt"/>
              <a:buAutoNum type="arabicPeriod"/>
            </a:pPr>
            <a:r>
              <a:rPr lang="it-IT" dirty="0"/>
              <a:t>prove di campo;</a:t>
            </a:r>
          </a:p>
          <a:p>
            <a:pPr marL="609600" lvl="0" indent="-342900">
              <a:buFont typeface="+mj-lt"/>
              <a:buAutoNum type="arabicPeriod"/>
            </a:pPr>
            <a:r>
              <a:rPr lang="it-IT" dirty="0" smtClean="0"/>
              <a:t>costi </a:t>
            </a:r>
            <a:r>
              <a:rPr lang="it-IT" dirty="0"/>
              <a:t>di progettazione di nuovi prodotti e/o processi</a:t>
            </a:r>
            <a:r>
              <a:rPr lang="it-IT" dirty="0" smtClean="0"/>
              <a:t>;</a:t>
            </a:r>
          </a:p>
          <a:p>
            <a:pPr marL="609600" lvl="0" indent="-342900">
              <a:buFont typeface="+mj-lt"/>
              <a:buAutoNum type="arabicPeriod"/>
            </a:pPr>
            <a:r>
              <a:rPr lang="it-IT" dirty="0" smtClean="0"/>
              <a:t>Personale dedicato alla realizzazione del progetto compresi i costi di missione e trasferte;</a:t>
            </a:r>
            <a:endParaRPr lang="it-IT" dirty="0"/>
          </a:p>
          <a:p>
            <a:pPr marL="609600" lvl="0" indent="-342900">
              <a:buFont typeface="+mj-lt"/>
              <a:buAutoNum type="arabicPeriod"/>
            </a:pPr>
            <a:r>
              <a:rPr lang="it-IT" dirty="0"/>
              <a:t>costi per la pubblicità del cofinanziamento FEASR</a:t>
            </a:r>
            <a:r>
              <a:rPr lang="it-IT" dirty="0" smtClean="0"/>
              <a:t>.</a:t>
            </a:r>
            <a:endParaRPr lang="it-IT" dirty="0"/>
          </a:p>
        </p:txBody>
      </p:sp>
      <p:sp>
        <p:nvSpPr>
          <p:cNvPr id="6" name="Fumetto 1 5"/>
          <p:cNvSpPr/>
          <p:nvPr/>
        </p:nvSpPr>
        <p:spPr>
          <a:xfrm>
            <a:off x="417013" y="1259582"/>
            <a:ext cx="8155160" cy="1296145"/>
          </a:xfrm>
          <a:prstGeom prst="wedgeRectCallout">
            <a:avLst/>
          </a:prstGeom>
          <a:solidFill>
            <a:schemeClr val="bg2">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it-IT" sz="1400" dirty="0"/>
              <a:t>Per investimento si intende </a:t>
            </a:r>
            <a:r>
              <a:rPr lang="it-IT" sz="1400" b="1" dirty="0" smtClean="0">
                <a:solidFill>
                  <a:srgbClr val="FF0000"/>
                </a:solidFill>
                <a:effectLst>
                  <a:outerShdw blurRad="38100" dist="38100" dir="2700000" algn="tl">
                    <a:srgbClr val="000000">
                      <a:alpha val="43137"/>
                    </a:srgbClr>
                  </a:outerShdw>
                </a:effectLst>
              </a:rPr>
              <a:t>l’</a:t>
            </a:r>
            <a:r>
              <a:rPr lang="it-IT" sz="1400" b="1" u="sng" dirty="0" smtClean="0">
                <a:solidFill>
                  <a:srgbClr val="FF0000"/>
                </a:solidFill>
                <a:effectLst>
                  <a:outerShdw blurRad="38100" dist="38100" dir="2700000" algn="tl">
                    <a:srgbClr val="000000">
                      <a:alpha val="43137"/>
                    </a:srgbClr>
                  </a:outerShdw>
                </a:effectLst>
              </a:rPr>
              <a:t>acquisto</a:t>
            </a:r>
            <a:r>
              <a:rPr lang="it-IT" sz="1400" b="1" u="sng" dirty="0" smtClean="0">
                <a:solidFill>
                  <a:schemeClr val="bg1"/>
                </a:solidFill>
                <a:effectLst>
                  <a:outerShdw blurRad="38100" dist="38100" dir="2700000" algn="tl">
                    <a:srgbClr val="000000">
                      <a:alpha val="43137"/>
                    </a:srgbClr>
                  </a:outerShdw>
                </a:effectLst>
              </a:rPr>
              <a:t>, </a:t>
            </a:r>
            <a:r>
              <a:rPr lang="it-IT" sz="1400" dirty="0" smtClean="0"/>
              <a:t>con quota di ammortamento (100% del contributo).</a:t>
            </a:r>
          </a:p>
          <a:p>
            <a:pPr algn="just"/>
            <a:r>
              <a:rPr lang="it-IT" sz="1400" dirty="0" smtClean="0"/>
              <a:t>Per impianti</a:t>
            </a:r>
            <a:r>
              <a:rPr lang="it-IT" sz="1400" dirty="0"/>
              <a:t>, macchinari e attrezzature è prevista anche la possibilità di </a:t>
            </a:r>
            <a:r>
              <a:rPr lang="it-IT" sz="1400" b="1" u="sng" dirty="0">
                <a:solidFill>
                  <a:srgbClr val="FF0000"/>
                </a:solidFill>
                <a:effectLst>
                  <a:outerShdw blurRad="38100" dist="38100" dir="2700000" algn="tl">
                    <a:srgbClr val="000000">
                      <a:alpha val="43137"/>
                    </a:srgbClr>
                  </a:outerShdw>
                </a:effectLst>
              </a:rPr>
              <a:t>locazione/noleggio </a:t>
            </a:r>
            <a:r>
              <a:rPr lang="it-IT" sz="1400" dirty="0"/>
              <a:t>per il periodo di </a:t>
            </a:r>
            <a:r>
              <a:rPr lang="it-IT" sz="1400" dirty="0" smtClean="0"/>
              <a:t>utilizzo </a:t>
            </a:r>
            <a:r>
              <a:rPr lang="it-IT" sz="1400" dirty="0"/>
              <a:t>nel progetto, senza però essere riconosciuti quali “investimenti” ai fini delle percentuali di aiuto e dell’assegnazione dei punteggi</a:t>
            </a:r>
            <a:r>
              <a:rPr lang="it-IT" sz="1400" dirty="0" smtClean="0"/>
              <a:t>.</a:t>
            </a:r>
            <a:endParaRPr lang="it-IT" sz="1400" dirty="0"/>
          </a:p>
        </p:txBody>
      </p:sp>
      <p:sp>
        <p:nvSpPr>
          <p:cNvPr id="7" name="Fumetto 1 6"/>
          <p:cNvSpPr/>
          <p:nvPr/>
        </p:nvSpPr>
        <p:spPr>
          <a:xfrm>
            <a:off x="539552" y="3191433"/>
            <a:ext cx="8388424" cy="1800200"/>
          </a:xfrm>
          <a:prstGeom prst="wedgeRectCallou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1200" b="1" u="sng" dirty="0" smtClean="0">
                <a:solidFill>
                  <a:srgbClr val="FF0000"/>
                </a:solidFill>
                <a:effectLst>
                  <a:outerShdw blurRad="38100" dist="38100" dir="2700000" algn="tl">
                    <a:srgbClr val="000000">
                      <a:alpha val="43137"/>
                    </a:srgbClr>
                  </a:outerShdw>
                </a:effectLst>
              </a:rPr>
              <a:t>Quota di ammortamento:</a:t>
            </a:r>
          </a:p>
          <a:p>
            <a:r>
              <a:rPr lang="it-IT" sz="1200" dirty="0" smtClean="0"/>
              <a:t>Se </a:t>
            </a:r>
            <a:r>
              <a:rPr lang="it-IT" sz="1200" dirty="0"/>
              <a:t>acquisto una macchina che viene utilizzata </a:t>
            </a:r>
            <a:r>
              <a:rPr lang="it-IT" sz="1200" u="sng" dirty="0"/>
              <a:t>esclusivamente </a:t>
            </a:r>
            <a:r>
              <a:rPr lang="it-IT" sz="1200" dirty="0"/>
              <a:t>per il progetto di innovazione e per tutto il periodo della durata della sperimentazione (2-3 anni) il contributo sarà calcolato in questo modo:</a:t>
            </a:r>
          </a:p>
          <a:p>
            <a:r>
              <a:rPr lang="it-IT" sz="1200" dirty="0"/>
              <a:t>- Valore del macchinario: 100.000,00 euro</a:t>
            </a:r>
          </a:p>
          <a:p>
            <a:r>
              <a:rPr lang="it-IT" sz="1200" dirty="0"/>
              <a:t>- Anni di ammortamento in base al DM 31.12.1988</a:t>
            </a:r>
            <a:r>
              <a:rPr lang="it-IT" sz="1200" dirty="0" smtClean="0"/>
              <a:t>: n</a:t>
            </a:r>
            <a:r>
              <a:rPr lang="it-IT" sz="1200" dirty="0"/>
              <a:t>. 5 anni</a:t>
            </a:r>
          </a:p>
          <a:p>
            <a:r>
              <a:rPr lang="it-IT" sz="1200" dirty="0"/>
              <a:t>- Periodo di utilizzo nella sperimentazione: n. 3 anni</a:t>
            </a:r>
          </a:p>
          <a:p>
            <a:r>
              <a:rPr lang="it-IT" sz="1200" dirty="0"/>
              <a:t>- Valore del contributo: 100.000,00 euro diviso 5 per 3 = 60.000,00 euro</a:t>
            </a:r>
          </a:p>
          <a:p>
            <a:r>
              <a:rPr lang="it-IT" sz="1200" dirty="0"/>
              <a:t>A conclusione del progetto il macchinario non ha vincoli di inalienabilità e di destinazione di uso.</a:t>
            </a:r>
          </a:p>
          <a:p>
            <a:r>
              <a:rPr lang="it-IT" sz="1200" dirty="0"/>
              <a:t>Nel caso si applichi l’aiuto di stato </a:t>
            </a:r>
            <a:r>
              <a:rPr lang="it-IT" sz="1200" dirty="0" smtClean="0"/>
              <a:t>le </a:t>
            </a:r>
            <a:r>
              <a:rPr lang="it-IT" sz="1200" dirty="0"/>
              <a:t>intensità di aiuto sono quelle indicate </a:t>
            </a:r>
            <a:r>
              <a:rPr lang="it-IT" sz="1200" dirty="0" smtClean="0"/>
              <a:t>nel bando </a:t>
            </a:r>
            <a:r>
              <a:rPr lang="it-IT" sz="1200" dirty="0"/>
              <a:t>e rimane il vincolo di inalienabilità per i 5 anni dall’acquisto.</a:t>
            </a:r>
          </a:p>
        </p:txBody>
      </p:sp>
    </p:spTree>
    <p:extLst>
      <p:ext uri="{BB962C8B-B14F-4D97-AF65-F5344CB8AC3E}">
        <p14:creationId xmlns:p14="http://schemas.microsoft.com/office/powerpoint/2010/main" val="24578186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Personalizza struttur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2499</TotalTime>
  <Words>3665</Words>
  <Application>Microsoft Office PowerPoint</Application>
  <PresentationFormat>Presentazione su schermo (4:3)</PresentationFormat>
  <Paragraphs>264</Paragraphs>
  <Slides>27</Slides>
  <Notes>0</Notes>
  <HiddenSlides>0</HiddenSlides>
  <MMClips>0</MMClips>
  <ScaleCrop>false</ScaleCrop>
  <HeadingPairs>
    <vt:vector size="6" baseType="variant">
      <vt:variant>
        <vt:lpstr>Caratteri utilizzati</vt:lpstr>
      </vt:variant>
      <vt:variant>
        <vt:i4>5</vt:i4>
      </vt:variant>
      <vt:variant>
        <vt:lpstr>Tema</vt:lpstr>
      </vt:variant>
      <vt:variant>
        <vt:i4>2</vt:i4>
      </vt:variant>
      <vt:variant>
        <vt:lpstr>Titoli diapositive</vt:lpstr>
      </vt:variant>
      <vt:variant>
        <vt:i4>27</vt:i4>
      </vt:variant>
    </vt:vector>
  </HeadingPairs>
  <TitlesOfParts>
    <vt:vector size="34" baseType="lpstr">
      <vt:lpstr>ＭＳ Ｐゴシック</vt:lpstr>
      <vt:lpstr>Arial</vt:lpstr>
      <vt:lpstr>Calibri</vt:lpstr>
      <vt:lpstr>Times New Roman</vt:lpstr>
      <vt:lpstr>Wingdings</vt:lpstr>
      <vt:lpstr>Tema di Office</vt:lpstr>
      <vt:lpstr>Personalizza struttura</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Silvia Fiorani</dc:creator>
  <cp:lastModifiedBy>Eleonora Maldini</cp:lastModifiedBy>
  <cp:revision>307</cp:revision>
  <dcterms:created xsi:type="dcterms:W3CDTF">2017-03-29T06:57:34Z</dcterms:created>
  <dcterms:modified xsi:type="dcterms:W3CDTF">2018-04-18T13:15:55Z</dcterms:modified>
</cp:coreProperties>
</file>